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Roboto"/>
      <p:regular r:id="rId44"/>
      <p:bold r:id="rId45"/>
      <p:italic r:id="rId46"/>
      <p:boldItalic r:id="rId47"/>
    </p:embeddedFont>
    <p:embeddedFont>
      <p:font typeface="Nunito"/>
      <p:regular r:id="rId48"/>
      <p:bold r:id="rId49"/>
      <p:italic r:id="rId50"/>
      <p:boldItalic r:id="rId51"/>
    </p:embeddedFont>
    <p:embeddedFont>
      <p:font typeface="Merriweather"/>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regular.fntdata"/><Relationship Id="rId43" Type="http://schemas.openxmlformats.org/officeDocument/2006/relationships/slide" Target="slides/slide38.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regular.fntdata"/><Relationship Id="rId47" Type="http://schemas.openxmlformats.org/officeDocument/2006/relationships/font" Target="fonts/Roboto-boldItalic.fntdata"/><Relationship Id="rId49"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boldItalic.fntdata"/><Relationship Id="rId50" Type="http://schemas.openxmlformats.org/officeDocument/2006/relationships/font" Target="fonts/Nunito-italic.fntdata"/><Relationship Id="rId53" Type="http://schemas.openxmlformats.org/officeDocument/2006/relationships/font" Target="fonts/Merriweather-bold.fntdata"/><Relationship Id="rId52" Type="http://schemas.openxmlformats.org/officeDocument/2006/relationships/font" Target="fonts/Merriweather-regular.fntdata"/><Relationship Id="rId11" Type="http://schemas.openxmlformats.org/officeDocument/2006/relationships/slide" Target="slides/slide6.xml"/><Relationship Id="rId55" Type="http://schemas.openxmlformats.org/officeDocument/2006/relationships/font" Target="fonts/Merriweather-boldItalic.fntdata"/><Relationship Id="rId10" Type="http://schemas.openxmlformats.org/officeDocument/2006/relationships/slide" Target="slides/slide5.xml"/><Relationship Id="rId54" Type="http://schemas.openxmlformats.org/officeDocument/2006/relationships/font" Target="fonts/Merriweather-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Middle East and Africa region and Latam are similar in profile.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0798019e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ga0798019e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a0798019e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a0798019e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600"/>
              </a:spcBef>
              <a:spcAft>
                <a:spcPts val="0"/>
              </a:spcAft>
              <a:buClr>
                <a:schemeClr val="dk1"/>
              </a:buClr>
              <a:buSzPts val="1400"/>
              <a:buFont typeface="Roboto"/>
              <a:buChar char="➔"/>
            </a:pPr>
            <a:r>
              <a:rPr lang="en" sz="1400">
                <a:solidFill>
                  <a:schemeClr val="dk1"/>
                </a:solidFill>
                <a:latin typeface="Roboto"/>
                <a:ea typeface="Roboto"/>
                <a:cs typeface="Roboto"/>
                <a:sym typeface="Roboto"/>
              </a:rPr>
              <a:t>In  this section, we will be focusing on the the impact of digital on revenues and business models - how  the combination of declining advertising revenues and circulation, coupled with low digital income equates to a perfect storm for publishers</a:t>
            </a:r>
            <a:endParaRPr sz="1400">
              <a:solidFill>
                <a:schemeClr val="dk1"/>
              </a:solidFill>
              <a:latin typeface="Roboto"/>
              <a:ea typeface="Roboto"/>
              <a:cs typeface="Roboto"/>
              <a:sym typeface="Roboto"/>
            </a:endParaRPr>
          </a:p>
          <a:p>
            <a:pPr indent="-317500" lvl="0" marL="457200" rtl="0" algn="l">
              <a:lnSpc>
                <a:spcPct val="115000"/>
              </a:lnSpc>
              <a:spcBef>
                <a:spcPts val="1600"/>
              </a:spcBef>
              <a:spcAft>
                <a:spcPts val="0"/>
              </a:spcAft>
              <a:buClr>
                <a:srgbClr val="31394D"/>
              </a:buClr>
              <a:buSzPts val="1400"/>
              <a:buFont typeface="Roboto"/>
              <a:buChar char="➔"/>
            </a:pPr>
            <a:r>
              <a:rPr lang="en" sz="1400">
                <a:solidFill>
                  <a:schemeClr val="dk1"/>
                </a:solidFill>
                <a:latin typeface="Roboto"/>
                <a:ea typeface="Roboto"/>
                <a:cs typeface="Roboto"/>
                <a:sym typeface="Roboto"/>
              </a:rPr>
              <a:t>Walk through some revenue scenario graphics from the world press trends report</a:t>
            </a:r>
            <a:endParaRPr sz="1400">
              <a:solidFill>
                <a:schemeClr val="dk1"/>
              </a:solidFill>
              <a:latin typeface="Roboto"/>
              <a:ea typeface="Roboto"/>
              <a:cs typeface="Roboto"/>
              <a:sym typeface="Roboto"/>
            </a:endParaRPr>
          </a:p>
          <a:p>
            <a:pPr indent="-317500" lvl="0" marL="457200" rtl="0" algn="l">
              <a:lnSpc>
                <a:spcPct val="115000"/>
              </a:lnSpc>
              <a:spcBef>
                <a:spcPts val="1600"/>
              </a:spcBef>
              <a:spcAft>
                <a:spcPts val="0"/>
              </a:spcAft>
              <a:buClr>
                <a:srgbClr val="31394D"/>
              </a:buClr>
              <a:buSzPts val="1400"/>
              <a:buFont typeface="Roboto"/>
              <a:buChar char="➔"/>
            </a:pPr>
            <a:r>
              <a:rPr lang="en" sz="1400">
                <a:solidFill>
                  <a:schemeClr val="dk1"/>
                </a:solidFill>
                <a:latin typeface="Roboto"/>
                <a:ea typeface="Roboto"/>
                <a:cs typeface="Roboto"/>
                <a:sym typeface="Roboto"/>
              </a:rPr>
              <a:t>And then we will also look at what this means for newsrooms and there will be  a Discussion Break  for this topic: what changes have you seen in your own newsroom - work practices, planning, forward planning, publishing schedules, skills?</a:t>
            </a:r>
            <a:endParaRPr sz="1400">
              <a:solidFill>
                <a:schemeClr val="dk1"/>
              </a:solidFill>
            </a:endParaRPr>
          </a:p>
          <a:p>
            <a:pPr indent="-317500" lvl="0" marL="457200" rtl="0" algn="l">
              <a:lnSpc>
                <a:spcPct val="115000"/>
              </a:lnSpc>
              <a:spcBef>
                <a:spcPts val="1600"/>
              </a:spcBef>
              <a:spcAft>
                <a:spcPts val="0"/>
              </a:spcAft>
              <a:buClr>
                <a:schemeClr val="dk1"/>
              </a:buClr>
              <a:buSzPts val="1400"/>
              <a:buFont typeface="Roboto"/>
              <a:buChar char="➔"/>
            </a:pPr>
            <a:r>
              <a:t/>
            </a:r>
            <a:endParaRPr sz="1400">
              <a:solidFill>
                <a:schemeClr val="dk1"/>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that about 42 minutes a day are devoted to print with 1 hour 12 minutes devoted to online news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Section 1 of this first session we will be asking the very important question: Is Digital Journalism still Journalism?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look at the disruptors in media, and in the news industry in particular - and examine a quick snapshot of media consumption worldwide.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will then find a separate video in which I talk you through some slides about the time spent on  different platforms.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62" name="Google Shape;1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4514765"/>
            <a:ext cx="9144000" cy="663523"/>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1" name="Google Shape;11;p2"/>
          <p:cNvSpPr txBox="1"/>
          <p:nvPr>
            <p:ph type="ctrTitle"/>
          </p:nvPr>
        </p:nvSpPr>
        <p:spPr>
          <a:xfrm>
            <a:off x="645461" y="1136111"/>
            <a:ext cx="7906869" cy="1790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70E63"/>
              </a:buClr>
              <a:buSzPts val="6000"/>
              <a:buFont typeface="Avenir"/>
              <a:buNone/>
              <a:defRPr b="0" i="0" sz="4500">
                <a:solidFill>
                  <a:srgbClr val="070E63"/>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2"/>
          <p:cNvSpPr txBox="1"/>
          <p:nvPr>
            <p:ph idx="1" type="subTitle"/>
          </p:nvPr>
        </p:nvSpPr>
        <p:spPr>
          <a:xfrm>
            <a:off x="645461" y="3022761"/>
            <a:ext cx="6858000" cy="1241822"/>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070E63"/>
              </a:buClr>
              <a:buSzPts val="1800"/>
              <a:buNone/>
              <a:defRPr sz="1350">
                <a:solidFill>
                  <a:srgbClr val="070E63"/>
                </a:solidFill>
                <a:latin typeface="Avenir"/>
                <a:ea typeface="Avenir"/>
                <a:cs typeface="Avenir"/>
                <a:sym typeface="Avenir"/>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p:txBody>
      </p:sp>
      <p:pic>
        <p:nvPicPr>
          <p:cNvPr id="13" name="Google Shape;13;p2"/>
          <p:cNvPicPr preferRelativeResize="0"/>
          <p:nvPr/>
        </p:nvPicPr>
        <p:blipFill rotWithShape="1">
          <a:blip r:embed="rId2">
            <a:alphaModFix/>
          </a:blip>
          <a:srcRect b="0" l="0" r="0" t="0"/>
          <a:stretch/>
        </p:blipFill>
        <p:spPr>
          <a:xfrm>
            <a:off x="712694" y="1063811"/>
            <a:ext cx="2832816" cy="696258"/>
          </a:xfrm>
          <a:prstGeom prst="rect">
            <a:avLst/>
          </a:prstGeom>
          <a:noFill/>
          <a:ln>
            <a:noFill/>
          </a:ln>
        </p:spPr>
      </p:pic>
      <p:pic>
        <p:nvPicPr>
          <p:cNvPr id="14" name="Google Shape;14;p2"/>
          <p:cNvPicPr preferRelativeResize="0"/>
          <p:nvPr/>
        </p:nvPicPr>
        <p:blipFill rotWithShape="1">
          <a:blip r:embed="rId3">
            <a:alphaModFix/>
          </a:blip>
          <a:srcRect b="23560" l="-8765" r="35923" t="23679"/>
          <a:stretch/>
        </p:blipFill>
        <p:spPr>
          <a:xfrm>
            <a:off x="6302743" y="0"/>
            <a:ext cx="2841257" cy="1543050"/>
          </a:xfrm>
          <a:prstGeom prst="rect">
            <a:avLst/>
          </a:prstGeom>
          <a:noFill/>
          <a:ln>
            <a:noFill/>
          </a:ln>
        </p:spPr>
      </p:pic>
      <p:cxnSp>
        <p:nvCxnSpPr>
          <p:cNvPr id="15" name="Google Shape;15;p2"/>
          <p:cNvCxnSpPr/>
          <p:nvPr/>
        </p:nvCxnSpPr>
        <p:spPr>
          <a:xfrm>
            <a:off x="734792" y="2044906"/>
            <a:ext cx="2810718" cy="0"/>
          </a:xfrm>
          <a:prstGeom prst="straightConnector1">
            <a:avLst/>
          </a:prstGeom>
          <a:noFill/>
          <a:ln cap="flat" cmpd="sng" w="9525">
            <a:solidFill>
              <a:srgbClr val="BFBFBF"/>
            </a:solidFill>
            <a:prstDash val="solid"/>
            <a:miter lim="800000"/>
            <a:headEnd len="sm" w="sm" type="none"/>
            <a:tailEnd len="sm" w="sm" type="none"/>
          </a:ln>
        </p:spPr>
      </p:cxnSp>
      <p:grpSp>
        <p:nvGrpSpPr>
          <p:cNvPr id="16" name="Google Shape;16;p2"/>
          <p:cNvGrpSpPr/>
          <p:nvPr/>
        </p:nvGrpSpPr>
        <p:grpSpPr>
          <a:xfrm>
            <a:off x="0" y="4478195"/>
            <a:ext cx="9144000" cy="73137"/>
            <a:chOff x="0" y="553414"/>
            <a:chExt cx="9610164" cy="152586"/>
          </a:xfrm>
        </p:grpSpPr>
        <p:sp>
          <p:nvSpPr>
            <p:cNvPr id="17" name="Google Shape;17;p2"/>
            <p:cNvSpPr/>
            <p:nvPr/>
          </p:nvSpPr>
          <p:spPr>
            <a:xfrm>
              <a:off x="4805082" y="553416"/>
              <a:ext cx="2402541" cy="152584"/>
            </a:xfrm>
            <a:prstGeom prst="rect">
              <a:avLst/>
            </a:prstGeom>
            <a:solidFill>
              <a:srgbClr val="F2A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8" name="Google Shape;18;p2"/>
            <p:cNvSpPr/>
            <p:nvPr/>
          </p:nvSpPr>
          <p:spPr>
            <a:xfrm>
              <a:off x="2402541" y="553416"/>
              <a:ext cx="2402541" cy="152584"/>
            </a:xfrm>
            <a:prstGeom prst="rect">
              <a:avLst/>
            </a:prstGeom>
            <a:solidFill>
              <a:srgbClr val="1F8D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9" name="Google Shape;19;p2"/>
            <p:cNvSpPr/>
            <p:nvPr/>
          </p:nvSpPr>
          <p:spPr>
            <a:xfrm>
              <a:off x="7207623" y="553414"/>
              <a:ext cx="2402541" cy="152584"/>
            </a:xfrm>
            <a:prstGeom prst="rect">
              <a:avLst/>
            </a:prstGeom>
            <a:solidFill>
              <a:srgbClr val="5008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20" name="Google Shape;20;p2"/>
            <p:cNvSpPr/>
            <p:nvPr/>
          </p:nvSpPr>
          <p:spPr>
            <a:xfrm>
              <a:off x="0" y="553416"/>
              <a:ext cx="2402541" cy="152584"/>
            </a:xfrm>
            <a:prstGeom prst="rect">
              <a:avLst/>
            </a:prstGeom>
            <a:solidFill>
              <a:srgbClr val="B111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grpSp>
      <p:pic>
        <p:nvPicPr>
          <p:cNvPr descr="Image result for WAN IFRA logo" id="21" name="Google Shape;21;p2"/>
          <p:cNvPicPr preferRelativeResize="0"/>
          <p:nvPr/>
        </p:nvPicPr>
        <p:blipFill rotWithShape="1">
          <a:blip r:embed="rId4">
            <a:alphaModFix/>
          </a:blip>
          <a:srcRect b="0" l="0" r="0" t="0"/>
          <a:stretch/>
        </p:blipFill>
        <p:spPr>
          <a:xfrm>
            <a:off x="6744658" y="4127423"/>
            <a:ext cx="753281" cy="274320"/>
          </a:xfrm>
          <a:prstGeom prst="rect">
            <a:avLst/>
          </a:prstGeom>
          <a:noFill/>
          <a:ln>
            <a:noFill/>
          </a:ln>
        </p:spPr>
      </p:pic>
      <p:pic>
        <p:nvPicPr>
          <p:cNvPr descr="Image result for SIDA logo" id="22" name="Google Shape;22;p2"/>
          <p:cNvPicPr preferRelativeResize="0"/>
          <p:nvPr/>
        </p:nvPicPr>
        <p:blipFill rotWithShape="1">
          <a:blip r:embed="rId5">
            <a:alphaModFix/>
          </a:blip>
          <a:srcRect b="0" l="0" r="0" t="0"/>
          <a:stretch/>
        </p:blipFill>
        <p:spPr>
          <a:xfrm>
            <a:off x="7591974" y="3924556"/>
            <a:ext cx="548640" cy="548640"/>
          </a:xfrm>
          <a:prstGeom prst="rect">
            <a:avLst/>
          </a:prstGeom>
          <a:noFill/>
          <a:ln>
            <a:noFill/>
          </a:ln>
        </p:spPr>
      </p:pic>
      <p:pic>
        <p:nvPicPr>
          <p:cNvPr descr="Image result for norwegian ministry of foreign affairs logo" id="23" name="Google Shape;23;p2"/>
          <p:cNvPicPr preferRelativeResize="0"/>
          <p:nvPr/>
        </p:nvPicPr>
        <p:blipFill rotWithShape="1">
          <a:blip r:embed="rId6">
            <a:alphaModFix/>
          </a:blip>
          <a:srcRect b="0" l="0" r="0" t="0"/>
          <a:stretch/>
        </p:blipFill>
        <p:spPr>
          <a:xfrm>
            <a:off x="8234650" y="3953104"/>
            <a:ext cx="791309" cy="4114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1"/>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1"/>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93" name="Google Shape;9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2"/>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2"/>
          <p:cNvSpPr txBox="1"/>
          <p:nvPr>
            <p:ph type="title"/>
          </p:nvPr>
        </p:nvSpPr>
        <p:spPr>
          <a:xfrm>
            <a:off x="311725" y="500925"/>
            <a:ext cx="3127500" cy="1829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97" name="Google Shape;97;p12"/>
          <p:cNvSpPr txBox="1"/>
          <p:nvPr>
            <p:ph idx="1" type="body"/>
          </p:nvPr>
        </p:nvSpPr>
        <p:spPr>
          <a:xfrm>
            <a:off x="311700" y="2390650"/>
            <a:ext cx="3127500" cy="22980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1600"/>
              </a:spcBef>
              <a:spcAft>
                <a:spcPts val="0"/>
              </a:spcAft>
              <a:buClr>
                <a:schemeClr val="accent2"/>
              </a:buClr>
              <a:buSzPts val="1100"/>
              <a:buChar char="○"/>
              <a:defRPr>
                <a:solidFill>
                  <a:schemeClr val="accent2"/>
                </a:solidFill>
              </a:defRPr>
            </a:lvl2pPr>
            <a:lvl3pPr indent="-298450" lvl="2" marL="1371600" algn="l">
              <a:lnSpc>
                <a:spcPct val="115000"/>
              </a:lnSpc>
              <a:spcBef>
                <a:spcPts val="1600"/>
              </a:spcBef>
              <a:spcAft>
                <a:spcPts val="0"/>
              </a:spcAft>
              <a:buClr>
                <a:schemeClr val="accent2"/>
              </a:buClr>
              <a:buSzPts val="1100"/>
              <a:buChar char="■"/>
              <a:defRPr>
                <a:solidFill>
                  <a:schemeClr val="accent2"/>
                </a:solidFill>
              </a:defRPr>
            </a:lvl3pPr>
            <a:lvl4pPr indent="-298450" lvl="3" marL="1828800" algn="l">
              <a:lnSpc>
                <a:spcPct val="115000"/>
              </a:lnSpc>
              <a:spcBef>
                <a:spcPts val="1600"/>
              </a:spcBef>
              <a:spcAft>
                <a:spcPts val="0"/>
              </a:spcAft>
              <a:buClr>
                <a:schemeClr val="accent2"/>
              </a:buClr>
              <a:buSzPts val="1100"/>
              <a:buChar char="●"/>
              <a:defRPr>
                <a:solidFill>
                  <a:schemeClr val="accent2"/>
                </a:solidFill>
              </a:defRPr>
            </a:lvl4pPr>
            <a:lvl5pPr indent="-298450" lvl="4" marL="2286000" algn="l">
              <a:lnSpc>
                <a:spcPct val="115000"/>
              </a:lnSpc>
              <a:spcBef>
                <a:spcPts val="1600"/>
              </a:spcBef>
              <a:spcAft>
                <a:spcPts val="0"/>
              </a:spcAft>
              <a:buClr>
                <a:schemeClr val="accent2"/>
              </a:buClr>
              <a:buSzPts val="1100"/>
              <a:buChar char="○"/>
              <a:defRPr>
                <a:solidFill>
                  <a:schemeClr val="accent2"/>
                </a:solidFill>
              </a:defRPr>
            </a:lvl5pPr>
            <a:lvl6pPr indent="-298450" lvl="5" marL="2743200" algn="l">
              <a:lnSpc>
                <a:spcPct val="115000"/>
              </a:lnSpc>
              <a:spcBef>
                <a:spcPts val="1600"/>
              </a:spcBef>
              <a:spcAft>
                <a:spcPts val="0"/>
              </a:spcAft>
              <a:buClr>
                <a:schemeClr val="accent2"/>
              </a:buClr>
              <a:buSzPts val="1100"/>
              <a:buChar char="■"/>
              <a:defRPr>
                <a:solidFill>
                  <a:schemeClr val="accent2"/>
                </a:solidFill>
              </a:defRPr>
            </a:lvl6pPr>
            <a:lvl7pPr indent="-298450" lvl="6" marL="3200400" algn="l">
              <a:lnSpc>
                <a:spcPct val="115000"/>
              </a:lnSpc>
              <a:spcBef>
                <a:spcPts val="1600"/>
              </a:spcBef>
              <a:spcAft>
                <a:spcPts val="0"/>
              </a:spcAft>
              <a:buClr>
                <a:schemeClr val="accent2"/>
              </a:buClr>
              <a:buSzPts val="1100"/>
              <a:buChar char="●"/>
              <a:defRPr>
                <a:solidFill>
                  <a:schemeClr val="accent2"/>
                </a:solidFill>
              </a:defRPr>
            </a:lvl7pPr>
            <a:lvl8pPr indent="-298450" lvl="7" marL="3657600" algn="l">
              <a:lnSpc>
                <a:spcPct val="115000"/>
              </a:lnSpc>
              <a:spcBef>
                <a:spcPts val="1600"/>
              </a:spcBef>
              <a:spcAft>
                <a:spcPts val="0"/>
              </a:spcAft>
              <a:buClr>
                <a:schemeClr val="accent2"/>
              </a:buClr>
              <a:buSzPts val="1100"/>
              <a:buChar char="○"/>
              <a:defRPr>
                <a:solidFill>
                  <a:schemeClr val="accent2"/>
                </a:solidFill>
              </a:defRPr>
            </a:lvl8pPr>
            <a:lvl9pPr indent="-298450" lvl="8" marL="4114800" algn="l">
              <a:lnSpc>
                <a:spcPct val="115000"/>
              </a:lnSpc>
              <a:spcBef>
                <a:spcPts val="1600"/>
              </a:spcBef>
              <a:spcAft>
                <a:spcPts val="1600"/>
              </a:spcAft>
              <a:buClr>
                <a:schemeClr val="accent2"/>
              </a:buClr>
              <a:buSzPts val="1100"/>
              <a:buChar char="■"/>
              <a:defRPr>
                <a:solidFill>
                  <a:schemeClr val="accent2"/>
                </a:solidFill>
              </a:defRPr>
            </a:lvl9pPr>
          </a:lstStyle>
          <a:p/>
        </p:txBody>
      </p:sp>
      <p:sp>
        <p:nvSpPr>
          <p:cNvPr id="98" name="Google Shape;9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99" name="Shape 99"/>
        <p:cNvGrpSpPr/>
        <p:nvPr/>
      </p:nvGrpSpPr>
      <p:grpSpPr>
        <a:xfrm>
          <a:off x="0" y="0"/>
          <a:ext cx="0" cy="0"/>
          <a:chOff x="0" y="0"/>
          <a:chExt cx="0" cy="0"/>
        </a:xfrm>
      </p:grpSpPr>
      <p:sp>
        <p:nvSpPr>
          <p:cNvPr id="100" name="Google Shape;100;p13"/>
          <p:cNvSpPr txBox="1"/>
          <p:nvPr>
            <p:ph type="title"/>
          </p:nvPr>
        </p:nvSpPr>
        <p:spPr>
          <a:xfrm>
            <a:off x="311675" y="798600"/>
            <a:ext cx="6247800" cy="3546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01" name="Google Shape;10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2" name="Shape 102"/>
        <p:cNvGrpSpPr/>
        <p:nvPr/>
      </p:nvGrpSpPr>
      <p:grpSpPr>
        <a:xfrm>
          <a:off x="0" y="0"/>
          <a:ext cx="0" cy="0"/>
          <a:chOff x="0" y="0"/>
          <a:chExt cx="0" cy="0"/>
        </a:xfrm>
      </p:grpSpPr>
      <p:sp>
        <p:nvSpPr>
          <p:cNvPr id="103" name="Google Shape;103;p14"/>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4"/>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05" name="Google Shape;105;p14"/>
          <p:cNvSpPr txBox="1"/>
          <p:nvPr>
            <p:ph idx="1" type="subTitle"/>
          </p:nvPr>
        </p:nvSpPr>
        <p:spPr>
          <a:xfrm>
            <a:off x="304800" y="2626725"/>
            <a:ext cx="3704400" cy="92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106" name="Google Shape;106;p14"/>
          <p:cNvSpPr txBox="1"/>
          <p:nvPr>
            <p:ph idx="2" type="body"/>
          </p:nvPr>
        </p:nvSpPr>
        <p:spPr>
          <a:xfrm>
            <a:off x="4879025" y="500925"/>
            <a:ext cx="3954000" cy="4111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07" name="Google Shape;10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8" name="Shape 108"/>
        <p:cNvGrpSpPr/>
        <p:nvPr/>
      </p:nvGrpSpPr>
      <p:grpSpPr>
        <a:xfrm>
          <a:off x="0" y="0"/>
          <a:ext cx="0" cy="0"/>
          <a:chOff x="0" y="0"/>
          <a:chExt cx="0" cy="0"/>
        </a:xfrm>
      </p:grpSpPr>
      <p:sp>
        <p:nvSpPr>
          <p:cNvPr id="109" name="Google Shape;109;p15"/>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5"/>
          <p:cNvSpPr txBox="1"/>
          <p:nvPr>
            <p:ph idx="1" type="body"/>
          </p:nvPr>
        </p:nvSpPr>
        <p:spPr>
          <a:xfrm>
            <a:off x="311700" y="4521400"/>
            <a:ext cx="7979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11" name="Google Shape;11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2" name="Shape 112"/>
        <p:cNvGrpSpPr/>
        <p:nvPr/>
      </p:nvGrpSpPr>
      <p:grpSpPr>
        <a:xfrm>
          <a:off x="0" y="0"/>
          <a:ext cx="0" cy="0"/>
          <a:chOff x="0" y="0"/>
          <a:chExt cx="0" cy="0"/>
        </a:xfrm>
      </p:grpSpPr>
      <p:sp>
        <p:nvSpPr>
          <p:cNvPr id="113" name="Google Shape;113;p16"/>
          <p:cNvSpPr txBox="1"/>
          <p:nvPr>
            <p:ph hasCustomPrompt="1" type="title"/>
          </p:nvPr>
        </p:nvSpPr>
        <p:spPr>
          <a:xfrm>
            <a:off x="311750" y="831175"/>
            <a:ext cx="5334900" cy="12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114" name="Google Shape;114;p16"/>
          <p:cNvSpPr txBox="1"/>
          <p:nvPr>
            <p:ph idx="1" type="body"/>
          </p:nvPr>
        </p:nvSpPr>
        <p:spPr>
          <a:xfrm>
            <a:off x="311700" y="2121425"/>
            <a:ext cx="5334900" cy="942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1600"/>
              </a:spcBef>
              <a:spcAft>
                <a:spcPts val="0"/>
              </a:spcAft>
              <a:buClr>
                <a:schemeClr val="accent2"/>
              </a:buClr>
              <a:buSzPts val="1100"/>
              <a:buChar char="○"/>
              <a:defRPr>
                <a:solidFill>
                  <a:schemeClr val="accent2"/>
                </a:solidFill>
              </a:defRPr>
            </a:lvl2pPr>
            <a:lvl3pPr indent="-298450" lvl="2" marL="1371600" algn="l">
              <a:lnSpc>
                <a:spcPct val="115000"/>
              </a:lnSpc>
              <a:spcBef>
                <a:spcPts val="1600"/>
              </a:spcBef>
              <a:spcAft>
                <a:spcPts val="0"/>
              </a:spcAft>
              <a:buClr>
                <a:schemeClr val="accent2"/>
              </a:buClr>
              <a:buSzPts val="1100"/>
              <a:buChar char="■"/>
              <a:defRPr>
                <a:solidFill>
                  <a:schemeClr val="accent2"/>
                </a:solidFill>
              </a:defRPr>
            </a:lvl3pPr>
            <a:lvl4pPr indent="-298450" lvl="3" marL="1828800" algn="l">
              <a:lnSpc>
                <a:spcPct val="115000"/>
              </a:lnSpc>
              <a:spcBef>
                <a:spcPts val="1600"/>
              </a:spcBef>
              <a:spcAft>
                <a:spcPts val="0"/>
              </a:spcAft>
              <a:buClr>
                <a:schemeClr val="accent2"/>
              </a:buClr>
              <a:buSzPts val="1100"/>
              <a:buChar char="●"/>
              <a:defRPr>
                <a:solidFill>
                  <a:schemeClr val="accent2"/>
                </a:solidFill>
              </a:defRPr>
            </a:lvl4pPr>
            <a:lvl5pPr indent="-298450" lvl="4" marL="2286000" algn="l">
              <a:lnSpc>
                <a:spcPct val="115000"/>
              </a:lnSpc>
              <a:spcBef>
                <a:spcPts val="1600"/>
              </a:spcBef>
              <a:spcAft>
                <a:spcPts val="0"/>
              </a:spcAft>
              <a:buClr>
                <a:schemeClr val="accent2"/>
              </a:buClr>
              <a:buSzPts val="1100"/>
              <a:buChar char="○"/>
              <a:defRPr>
                <a:solidFill>
                  <a:schemeClr val="accent2"/>
                </a:solidFill>
              </a:defRPr>
            </a:lvl5pPr>
            <a:lvl6pPr indent="-298450" lvl="5" marL="2743200" algn="l">
              <a:lnSpc>
                <a:spcPct val="115000"/>
              </a:lnSpc>
              <a:spcBef>
                <a:spcPts val="1600"/>
              </a:spcBef>
              <a:spcAft>
                <a:spcPts val="0"/>
              </a:spcAft>
              <a:buClr>
                <a:schemeClr val="accent2"/>
              </a:buClr>
              <a:buSzPts val="1100"/>
              <a:buChar char="■"/>
              <a:defRPr>
                <a:solidFill>
                  <a:schemeClr val="accent2"/>
                </a:solidFill>
              </a:defRPr>
            </a:lvl6pPr>
            <a:lvl7pPr indent="-298450" lvl="6" marL="3200400" algn="l">
              <a:lnSpc>
                <a:spcPct val="115000"/>
              </a:lnSpc>
              <a:spcBef>
                <a:spcPts val="1600"/>
              </a:spcBef>
              <a:spcAft>
                <a:spcPts val="0"/>
              </a:spcAft>
              <a:buClr>
                <a:schemeClr val="accent2"/>
              </a:buClr>
              <a:buSzPts val="1100"/>
              <a:buChar char="●"/>
              <a:defRPr>
                <a:solidFill>
                  <a:schemeClr val="accent2"/>
                </a:solidFill>
              </a:defRPr>
            </a:lvl7pPr>
            <a:lvl8pPr indent="-298450" lvl="7" marL="3657600" algn="l">
              <a:lnSpc>
                <a:spcPct val="115000"/>
              </a:lnSpc>
              <a:spcBef>
                <a:spcPts val="1600"/>
              </a:spcBef>
              <a:spcAft>
                <a:spcPts val="0"/>
              </a:spcAft>
              <a:buClr>
                <a:schemeClr val="accent2"/>
              </a:buClr>
              <a:buSzPts val="1100"/>
              <a:buChar char="○"/>
              <a:defRPr>
                <a:solidFill>
                  <a:schemeClr val="accent2"/>
                </a:solidFill>
              </a:defRPr>
            </a:lvl8pPr>
            <a:lvl9pPr indent="-298450" lvl="8" marL="4114800" algn="l">
              <a:lnSpc>
                <a:spcPct val="115000"/>
              </a:lnSpc>
              <a:spcBef>
                <a:spcPts val="1600"/>
              </a:spcBef>
              <a:spcAft>
                <a:spcPts val="1600"/>
              </a:spcAft>
              <a:buClr>
                <a:schemeClr val="accent2"/>
              </a:buClr>
              <a:buSzPts val="1100"/>
              <a:buChar char="■"/>
              <a:defRPr>
                <a:solidFill>
                  <a:schemeClr val="accent2"/>
                </a:solidFill>
              </a:defRPr>
            </a:lvl9pPr>
          </a:lstStyle>
          <a:p/>
        </p:txBody>
      </p:sp>
      <p:sp>
        <p:nvSpPr>
          <p:cNvPr id="115" name="Google Shape;11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3">
    <p:spTree>
      <p:nvGrpSpPr>
        <p:cNvPr id="118" name="Shape 118"/>
        <p:cNvGrpSpPr/>
        <p:nvPr/>
      </p:nvGrpSpPr>
      <p:grpSpPr>
        <a:xfrm>
          <a:off x="0" y="0"/>
          <a:ext cx="0" cy="0"/>
          <a:chOff x="0" y="0"/>
          <a:chExt cx="0" cy="0"/>
        </a:xfrm>
      </p:grpSpPr>
      <p:sp>
        <p:nvSpPr>
          <p:cNvPr id="119" name="Google Shape;119;p18"/>
          <p:cNvSpPr/>
          <p:nvPr/>
        </p:nvSpPr>
        <p:spPr>
          <a:xfrm>
            <a:off x="-2" y="581187"/>
            <a:ext cx="9144000" cy="511445"/>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20" name="Google Shape;120;p18"/>
          <p:cNvSpPr txBox="1"/>
          <p:nvPr>
            <p:ph type="title"/>
          </p:nvPr>
        </p:nvSpPr>
        <p:spPr>
          <a:xfrm>
            <a:off x="628650" y="620872"/>
            <a:ext cx="7873254" cy="45845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1" name="Google Shape;121;p18"/>
          <p:cNvPicPr preferRelativeResize="0"/>
          <p:nvPr/>
        </p:nvPicPr>
        <p:blipFill rotWithShape="1">
          <a:blip r:embed="rId2">
            <a:alphaModFix/>
          </a:blip>
          <a:srcRect b="0" l="0" r="0" t="0"/>
          <a:stretch/>
        </p:blipFill>
        <p:spPr>
          <a:xfrm>
            <a:off x="7692888" y="4811327"/>
            <a:ext cx="973801" cy="239344"/>
          </a:xfrm>
          <a:prstGeom prst="rect">
            <a:avLst/>
          </a:prstGeom>
          <a:noFill/>
          <a:ln>
            <a:noFill/>
          </a:ln>
        </p:spPr>
      </p:pic>
      <p:cxnSp>
        <p:nvCxnSpPr>
          <p:cNvPr id="122" name="Google Shape;122;p18"/>
          <p:cNvCxnSpPr/>
          <p:nvPr/>
        </p:nvCxnSpPr>
        <p:spPr>
          <a:xfrm rot="10800000">
            <a:off x="8767354" y="4852359"/>
            <a:ext cx="0" cy="198313"/>
          </a:xfrm>
          <a:prstGeom prst="straightConnector1">
            <a:avLst/>
          </a:prstGeom>
          <a:noFill/>
          <a:ln cap="flat" cmpd="sng" w="9525">
            <a:solidFill>
              <a:srgbClr val="BFBFBF"/>
            </a:solidFill>
            <a:prstDash val="solid"/>
            <a:miter lim="800000"/>
            <a:headEnd len="sm" w="sm" type="none"/>
            <a:tailEnd len="sm" w="sm" type="none"/>
          </a:ln>
        </p:spPr>
      </p:cxnSp>
      <p:sp>
        <p:nvSpPr>
          <p:cNvPr id="123" name="Google Shape;123;p18"/>
          <p:cNvSpPr txBox="1"/>
          <p:nvPr>
            <p:ph idx="12" type="sldNum"/>
          </p:nvPr>
        </p:nvSpPr>
        <p:spPr>
          <a:xfrm>
            <a:off x="8787232" y="4826897"/>
            <a:ext cx="449746"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1pPr>
            <a:lvl2pPr indent="0" lvl="1"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2pPr>
            <a:lvl3pPr indent="0" lvl="2"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3pPr>
            <a:lvl4pPr indent="0" lvl="3"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4pPr>
            <a:lvl5pPr indent="0" lvl="4"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5pPr>
            <a:lvl6pPr indent="0" lvl="5"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6pPr>
            <a:lvl7pPr indent="0" lvl="6"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7pPr>
            <a:lvl8pPr indent="0" lvl="7"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8pPr>
            <a:lvl9pPr indent="0" lvl="8"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
        <p:nvSpPr>
          <p:cNvPr id="124" name="Google Shape;12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5" name="Google Shape;125;p18"/>
          <p:cNvSpPr/>
          <p:nvPr>
            <p:ph idx="2" type="pic"/>
          </p:nvPr>
        </p:nvSpPr>
        <p:spPr>
          <a:xfrm>
            <a:off x="628649" y="1462368"/>
            <a:ext cx="2340896" cy="289447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sp>
        <p:nvSpPr>
          <p:cNvPr id="126" name="Google Shape;126;p18"/>
          <p:cNvSpPr/>
          <p:nvPr>
            <p:ph idx="3" type="pic"/>
          </p:nvPr>
        </p:nvSpPr>
        <p:spPr>
          <a:xfrm>
            <a:off x="3404330" y="1462368"/>
            <a:ext cx="2340896" cy="289447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sp>
        <p:nvSpPr>
          <p:cNvPr id="127" name="Google Shape;127;p18"/>
          <p:cNvSpPr/>
          <p:nvPr>
            <p:ph idx="4" type="pic"/>
          </p:nvPr>
        </p:nvSpPr>
        <p:spPr>
          <a:xfrm>
            <a:off x="6161008" y="1462368"/>
            <a:ext cx="2340896" cy="289447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cxnSp>
        <p:nvCxnSpPr>
          <p:cNvPr id="128" name="Google Shape;128;p18"/>
          <p:cNvCxnSpPr/>
          <p:nvPr/>
        </p:nvCxnSpPr>
        <p:spPr>
          <a:xfrm rot="10800000">
            <a:off x="3198777" y="1462368"/>
            <a:ext cx="0" cy="2894479"/>
          </a:xfrm>
          <a:prstGeom prst="straightConnector1">
            <a:avLst/>
          </a:prstGeom>
          <a:noFill/>
          <a:ln cap="flat" cmpd="sng" w="9525">
            <a:solidFill>
              <a:srgbClr val="BFBFBF"/>
            </a:solidFill>
            <a:prstDash val="solid"/>
            <a:miter lim="800000"/>
            <a:headEnd len="sm" w="sm" type="none"/>
            <a:tailEnd len="sm" w="sm" type="none"/>
          </a:ln>
        </p:spPr>
      </p:cxnSp>
      <p:cxnSp>
        <p:nvCxnSpPr>
          <p:cNvPr id="129" name="Google Shape;129;p18"/>
          <p:cNvCxnSpPr/>
          <p:nvPr/>
        </p:nvCxnSpPr>
        <p:spPr>
          <a:xfrm rot="10800000">
            <a:off x="5962148" y="1462368"/>
            <a:ext cx="0" cy="2894479"/>
          </a:xfrm>
          <a:prstGeom prst="straightConnector1">
            <a:avLst/>
          </a:prstGeom>
          <a:noFill/>
          <a:ln cap="flat" cmpd="sng" w="9525">
            <a:solidFill>
              <a:srgbClr val="BFBFBF"/>
            </a:solidFill>
            <a:prstDash val="solid"/>
            <a:miter lim="800000"/>
            <a:headEnd len="sm" w="sm" type="none"/>
            <a:tailEnd len="sm" w="sm" type="none"/>
          </a:ln>
        </p:spPr>
      </p:cxnSp>
      <p:grpSp>
        <p:nvGrpSpPr>
          <p:cNvPr id="130" name="Google Shape;130;p18"/>
          <p:cNvGrpSpPr/>
          <p:nvPr/>
        </p:nvGrpSpPr>
        <p:grpSpPr>
          <a:xfrm>
            <a:off x="0" y="1092632"/>
            <a:ext cx="9144000" cy="73137"/>
            <a:chOff x="0" y="553414"/>
            <a:chExt cx="9610164" cy="152586"/>
          </a:xfrm>
        </p:grpSpPr>
        <p:sp>
          <p:nvSpPr>
            <p:cNvPr id="131" name="Google Shape;131;p18"/>
            <p:cNvSpPr/>
            <p:nvPr/>
          </p:nvSpPr>
          <p:spPr>
            <a:xfrm>
              <a:off x="4805082" y="553416"/>
              <a:ext cx="2402541" cy="152584"/>
            </a:xfrm>
            <a:prstGeom prst="rect">
              <a:avLst/>
            </a:prstGeom>
            <a:solidFill>
              <a:srgbClr val="F2A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32" name="Google Shape;132;p18"/>
            <p:cNvSpPr/>
            <p:nvPr/>
          </p:nvSpPr>
          <p:spPr>
            <a:xfrm>
              <a:off x="2402541" y="553416"/>
              <a:ext cx="2402541" cy="152584"/>
            </a:xfrm>
            <a:prstGeom prst="rect">
              <a:avLst/>
            </a:prstGeom>
            <a:solidFill>
              <a:srgbClr val="1F8D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33" name="Google Shape;133;p18"/>
            <p:cNvSpPr/>
            <p:nvPr/>
          </p:nvSpPr>
          <p:spPr>
            <a:xfrm>
              <a:off x="7207623" y="553414"/>
              <a:ext cx="2402541" cy="152584"/>
            </a:xfrm>
            <a:prstGeom prst="rect">
              <a:avLst/>
            </a:prstGeom>
            <a:solidFill>
              <a:srgbClr val="5008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134" name="Google Shape;134;p18"/>
            <p:cNvSpPr/>
            <p:nvPr/>
          </p:nvSpPr>
          <p:spPr>
            <a:xfrm>
              <a:off x="0" y="553416"/>
              <a:ext cx="2402541" cy="152584"/>
            </a:xfrm>
            <a:prstGeom prst="rect">
              <a:avLst/>
            </a:prstGeom>
            <a:solidFill>
              <a:srgbClr val="B111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 name="Shape 24"/>
        <p:cNvGrpSpPr/>
        <p:nvPr/>
      </p:nvGrpSpPr>
      <p:grpSpPr>
        <a:xfrm>
          <a:off x="0" y="0"/>
          <a:ext cx="0" cy="0"/>
          <a:chOff x="0" y="0"/>
          <a:chExt cx="0" cy="0"/>
        </a:xfrm>
      </p:grpSpPr>
      <p:sp>
        <p:nvSpPr>
          <p:cNvPr id="25" name="Google Shape;25;p3"/>
          <p:cNvSpPr/>
          <p:nvPr/>
        </p:nvSpPr>
        <p:spPr>
          <a:xfrm>
            <a:off x="0" y="581187"/>
            <a:ext cx="9144000" cy="511445"/>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26" name="Google Shape;26;p3"/>
          <p:cNvSpPr txBox="1"/>
          <p:nvPr>
            <p:ph type="title"/>
          </p:nvPr>
        </p:nvSpPr>
        <p:spPr>
          <a:xfrm>
            <a:off x="628650" y="620872"/>
            <a:ext cx="7886700" cy="45845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 type="body"/>
          </p:nvPr>
        </p:nvSpPr>
        <p:spPr>
          <a:xfrm>
            <a:off x="628650" y="1245991"/>
            <a:ext cx="7886700" cy="3263504"/>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indent="-317500" lvl="1" marL="9144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indent="-304800" lvl="2" marL="13716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indent="-298450" lvl="3" marL="182880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indent="-298450" lvl="4" marL="228600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28" name="Google Shape;28;p3"/>
          <p:cNvPicPr preferRelativeResize="0"/>
          <p:nvPr/>
        </p:nvPicPr>
        <p:blipFill rotWithShape="1">
          <a:blip r:embed="rId2">
            <a:alphaModFix/>
          </a:blip>
          <a:srcRect b="0" l="0" r="0" t="0"/>
          <a:stretch/>
        </p:blipFill>
        <p:spPr>
          <a:xfrm>
            <a:off x="7692888" y="4811327"/>
            <a:ext cx="973801" cy="239344"/>
          </a:xfrm>
          <a:prstGeom prst="rect">
            <a:avLst/>
          </a:prstGeom>
          <a:noFill/>
          <a:ln>
            <a:noFill/>
          </a:ln>
        </p:spPr>
      </p:pic>
      <p:cxnSp>
        <p:nvCxnSpPr>
          <p:cNvPr id="29" name="Google Shape;29;p3"/>
          <p:cNvCxnSpPr/>
          <p:nvPr/>
        </p:nvCxnSpPr>
        <p:spPr>
          <a:xfrm rot="10800000">
            <a:off x="8767354" y="4852359"/>
            <a:ext cx="0" cy="198313"/>
          </a:xfrm>
          <a:prstGeom prst="straightConnector1">
            <a:avLst/>
          </a:prstGeom>
          <a:noFill/>
          <a:ln cap="flat" cmpd="sng" w="9525">
            <a:solidFill>
              <a:srgbClr val="BFBFBF"/>
            </a:solidFill>
            <a:prstDash val="solid"/>
            <a:miter lim="800000"/>
            <a:headEnd len="sm" w="sm" type="none"/>
            <a:tailEnd len="sm" w="sm" type="none"/>
          </a:ln>
        </p:spPr>
      </p:cxnSp>
      <p:sp>
        <p:nvSpPr>
          <p:cNvPr id="30" name="Google Shape;30;p3"/>
          <p:cNvSpPr txBox="1"/>
          <p:nvPr>
            <p:ph idx="12" type="sldNum"/>
          </p:nvPr>
        </p:nvSpPr>
        <p:spPr>
          <a:xfrm>
            <a:off x="8787232" y="4826897"/>
            <a:ext cx="449746"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1pPr>
            <a:lvl2pPr indent="0" lvl="1"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2pPr>
            <a:lvl3pPr indent="0" lvl="2"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3pPr>
            <a:lvl4pPr indent="0" lvl="3"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4pPr>
            <a:lvl5pPr indent="0" lvl="4"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5pPr>
            <a:lvl6pPr indent="0" lvl="5"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6pPr>
            <a:lvl7pPr indent="0" lvl="6"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7pPr>
            <a:lvl8pPr indent="0" lvl="7"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8pPr>
            <a:lvl9pPr indent="0" lvl="8"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
        <p:nvSpPr>
          <p:cNvPr id="31" name="Google Shape;3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grpSp>
        <p:nvGrpSpPr>
          <p:cNvPr id="32" name="Google Shape;32;p3"/>
          <p:cNvGrpSpPr/>
          <p:nvPr/>
        </p:nvGrpSpPr>
        <p:grpSpPr>
          <a:xfrm>
            <a:off x="0" y="1079323"/>
            <a:ext cx="9144000" cy="73137"/>
            <a:chOff x="0" y="553414"/>
            <a:chExt cx="9610164" cy="152586"/>
          </a:xfrm>
        </p:grpSpPr>
        <p:sp>
          <p:nvSpPr>
            <p:cNvPr id="33" name="Google Shape;33;p3"/>
            <p:cNvSpPr/>
            <p:nvPr/>
          </p:nvSpPr>
          <p:spPr>
            <a:xfrm>
              <a:off x="4805082" y="553416"/>
              <a:ext cx="2402541" cy="152584"/>
            </a:xfrm>
            <a:prstGeom prst="rect">
              <a:avLst/>
            </a:prstGeom>
            <a:solidFill>
              <a:srgbClr val="F2A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34" name="Google Shape;34;p3"/>
            <p:cNvSpPr/>
            <p:nvPr/>
          </p:nvSpPr>
          <p:spPr>
            <a:xfrm>
              <a:off x="2402541" y="553416"/>
              <a:ext cx="2402541" cy="152584"/>
            </a:xfrm>
            <a:prstGeom prst="rect">
              <a:avLst/>
            </a:prstGeom>
            <a:solidFill>
              <a:srgbClr val="1F8D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35" name="Google Shape;35;p3"/>
            <p:cNvSpPr/>
            <p:nvPr/>
          </p:nvSpPr>
          <p:spPr>
            <a:xfrm>
              <a:off x="7207623" y="553414"/>
              <a:ext cx="2402541" cy="152584"/>
            </a:xfrm>
            <a:prstGeom prst="rect">
              <a:avLst/>
            </a:prstGeom>
            <a:solidFill>
              <a:srgbClr val="5008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36" name="Google Shape;36;p3"/>
            <p:cNvSpPr/>
            <p:nvPr/>
          </p:nvSpPr>
          <p:spPr>
            <a:xfrm>
              <a:off x="0" y="553416"/>
              <a:ext cx="2402541" cy="152584"/>
            </a:xfrm>
            <a:prstGeom prst="rect">
              <a:avLst/>
            </a:prstGeom>
            <a:solidFill>
              <a:srgbClr val="B111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37" name="Shape 37"/>
        <p:cNvGrpSpPr/>
        <p:nvPr/>
      </p:nvGrpSpPr>
      <p:grpSpPr>
        <a:xfrm>
          <a:off x="0" y="0"/>
          <a:ext cx="0" cy="0"/>
          <a:chOff x="0" y="0"/>
          <a:chExt cx="0" cy="0"/>
        </a:xfrm>
      </p:grpSpPr>
      <p:sp>
        <p:nvSpPr>
          <p:cNvPr id="38" name="Google Shape;38;p4"/>
          <p:cNvSpPr/>
          <p:nvPr/>
        </p:nvSpPr>
        <p:spPr>
          <a:xfrm>
            <a:off x="-1" y="581187"/>
            <a:ext cx="4801965" cy="511445"/>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39" name="Google Shape;39;p4"/>
          <p:cNvSpPr txBox="1"/>
          <p:nvPr>
            <p:ph type="title"/>
          </p:nvPr>
        </p:nvSpPr>
        <p:spPr>
          <a:xfrm>
            <a:off x="628650" y="620872"/>
            <a:ext cx="4141694" cy="45845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
          <p:cNvSpPr txBox="1"/>
          <p:nvPr>
            <p:ph idx="1" type="body"/>
          </p:nvPr>
        </p:nvSpPr>
        <p:spPr>
          <a:xfrm>
            <a:off x="628650" y="1245991"/>
            <a:ext cx="4173314" cy="3263504"/>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indent="-317500" lvl="1" marL="9144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indent="-304800" lvl="2" marL="13716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indent="-298450" lvl="3" marL="182880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indent="-298450" lvl="4" marL="228600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1" name="Google Shape;41;p4"/>
          <p:cNvPicPr preferRelativeResize="0"/>
          <p:nvPr/>
        </p:nvPicPr>
        <p:blipFill rotWithShape="1">
          <a:blip r:embed="rId2">
            <a:alphaModFix/>
          </a:blip>
          <a:srcRect b="0" l="0" r="0" t="0"/>
          <a:stretch/>
        </p:blipFill>
        <p:spPr>
          <a:xfrm>
            <a:off x="7692888" y="4811327"/>
            <a:ext cx="973801" cy="239344"/>
          </a:xfrm>
          <a:prstGeom prst="rect">
            <a:avLst/>
          </a:prstGeom>
          <a:noFill/>
          <a:ln>
            <a:noFill/>
          </a:ln>
        </p:spPr>
      </p:pic>
      <p:cxnSp>
        <p:nvCxnSpPr>
          <p:cNvPr id="42" name="Google Shape;42;p4"/>
          <p:cNvCxnSpPr/>
          <p:nvPr/>
        </p:nvCxnSpPr>
        <p:spPr>
          <a:xfrm rot="10800000">
            <a:off x="8767354" y="4852359"/>
            <a:ext cx="0" cy="198313"/>
          </a:xfrm>
          <a:prstGeom prst="straightConnector1">
            <a:avLst/>
          </a:prstGeom>
          <a:noFill/>
          <a:ln cap="flat" cmpd="sng" w="9525">
            <a:solidFill>
              <a:srgbClr val="BFBFBF"/>
            </a:solidFill>
            <a:prstDash val="solid"/>
            <a:miter lim="800000"/>
            <a:headEnd len="sm" w="sm" type="none"/>
            <a:tailEnd len="sm" w="sm" type="none"/>
          </a:ln>
        </p:spPr>
      </p:cxnSp>
      <p:sp>
        <p:nvSpPr>
          <p:cNvPr id="43" name="Google Shape;43;p4"/>
          <p:cNvSpPr txBox="1"/>
          <p:nvPr>
            <p:ph idx="12" type="sldNum"/>
          </p:nvPr>
        </p:nvSpPr>
        <p:spPr>
          <a:xfrm>
            <a:off x="8787232" y="4826897"/>
            <a:ext cx="449746"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1pPr>
            <a:lvl2pPr indent="0" lvl="1"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2pPr>
            <a:lvl3pPr indent="0" lvl="2"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3pPr>
            <a:lvl4pPr indent="0" lvl="3"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4pPr>
            <a:lvl5pPr indent="0" lvl="4"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5pPr>
            <a:lvl6pPr indent="0" lvl="5"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6pPr>
            <a:lvl7pPr indent="0" lvl="6"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7pPr>
            <a:lvl8pPr indent="0" lvl="7"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8pPr>
            <a:lvl9pPr indent="0" lvl="8"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
        <p:nvSpPr>
          <p:cNvPr id="44" name="Google Shape;4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 name="Google Shape;45;p4"/>
          <p:cNvSpPr/>
          <p:nvPr>
            <p:ph idx="2" type="pic"/>
          </p:nvPr>
        </p:nvSpPr>
        <p:spPr>
          <a:xfrm>
            <a:off x="5123329" y="620872"/>
            <a:ext cx="4020671" cy="388862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grpSp>
        <p:nvGrpSpPr>
          <p:cNvPr id="46" name="Google Shape;46;p4"/>
          <p:cNvGrpSpPr/>
          <p:nvPr/>
        </p:nvGrpSpPr>
        <p:grpSpPr>
          <a:xfrm>
            <a:off x="0" y="1075006"/>
            <a:ext cx="4800600" cy="73137"/>
            <a:chOff x="0" y="553414"/>
            <a:chExt cx="9610164" cy="152586"/>
          </a:xfrm>
        </p:grpSpPr>
        <p:sp>
          <p:nvSpPr>
            <p:cNvPr id="47" name="Google Shape;47;p4"/>
            <p:cNvSpPr/>
            <p:nvPr/>
          </p:nvSpPr>
          <p:spPr>
            <a:xfrm>
              <a:off x="4805082" y="553416"/>
              <a:ext cx="2402541" cy="152584"/>
            </a:xfrm>
            <a:prstGeom prst="rect">
              <a:avLst/>
            </a:prstGeom>
            <a:solidFill>
              <a:srgbClr val="F2A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48" name="Google Shape;48;p4"/>
            <p:cNvSpPr/>
            <p:nvPr/>
          </p:nvSpPr>
          <p:spPr>
            <a:xfrm>
              <a:off x="2402541" y="553416"/>
              <a:ext cx="2402541" cy="152584"/>
            </a:xfrm>
            <a:prstGeom prst="rect">
              <a:avLst/>
            </a:prstGeom>
            <a:solidFill>
              <a:srgbClr val="1F8D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49" name="Google Shape;49;p4"/>
            <p:cNvSpPr/>
            <p:nvPr/>
          </p:nvSpPr>
          <p:spPr>
            <a:xfrm>
              <a:off x="7207623" y="553414"/>
              <a:ext cx="2402541" cy="152584"/>
            </a:xfrm>
            <a:prstGeom prst="rect">
              <a:avLst/>
            </a:prstGeom>
            <a:solidFill>
              <a:srgbClr val="5008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50" name="Google Shape;50;p4"/>
            <p:cNvSpPr/>
            <p:nvPr/>
          </p:nvSpPr>
          <p:spPr>
            <a:xfrm>
              <a:off x="0" y="553416"/>
              <a:ext cx="2402541" cy="152584"/>
            </a:xfrm>
            <a:prstGeom prst="rect">
              <a:avLst/>
            </a:prstGeom>
            <a:solidFill>
              <a:srgbClr val="B111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51" name="Shape 51"/>
        <p:cNvGrpSpPr/>
        <p:nvPr/>
      </p:nvGrpSpPr>
      <p:grpSpPr>
        <a:xfrm>
          <a:off x="0" y="0"/>
          <a:ext cx="0" cy="0"/>
          <a:chOff x="0" y="0"/>
          <a:chExt cx="0" cy="0"/>
        </a:xfrm>
      </p:grpSpPr>
      <p:sp>
        <p:nvSpPr>
          <p:cNvPr id="52" name="Google Shape;52;p5"/>
          <p:cNvSpPr/>
          <p:nvPr/>
        </p:nvSpPr>
        <p:spPr>
          <a:xfrm>
            <a:off x="0" y="0"/>
            <a:ext cx="9144000" cy="5143500"/>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53" name="Google Shape;53;p5"/>
          <p:cNvSpPr txBox="1"/>
          <p:nvPr>
            <p:ph type="title"/>
          </p:nvPr>
        </p:nvSpPr>
        <p:spPr>
          <a:xfrm>
            <a:off x="623888" y="1501974"/>
            <a:ext cx="7886700" cy="213955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5400"/>
              <a:buFont typeface="Avenir"/>
              <a:buNone/>
              <a:defRPr b="0" i="0" sz="405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 name="Google Shape;54;p5"/>
          <p:cNvPicPr preferRelativeResize="0"/>
          <p:nvPr/>
        </p:nvPicPr>
        <p:blipFill rotWithShape="1">
          <a:blip r:embed="rId2">
            <a:alphaModFix/>
          </a:blip>
          <a:srcRect b="46022" l="0" r="26840" t="0"/>
          <a:stretch/>
        </p:blipFill>
        <p:spPr>
          <a:xfrm>
            <a:off x="6590654" y="3731010"/>
            <a:ext cx="2553347" cy="14124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55"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b="0" l="0" r="0" t="0"/>
          <a:stretch/>
        </p:blipFill>
        <p:spPr>
          <a:xfrm>
            <a:off x="7692888" y="4811327"/>
            <a:ext cx="973801" cy="239344"/>
          </a:xfrm>
          <a:prstGeom prst="rect">
            <a:avLst/>
          </a:prstGeom>
          <a:noFill/>
          <a:ln>
            <a:noFill/>
          </a:ln>
        </p:spPr>
      </p:pic>
      <p:cxnSp>
        <p:nvCxnSpPr>
          <p:cNvPr id="57" name="Google Shape;57;p6"/>
          <p:cNvCxnSpPr/>
          <p:nvPr/>
        </p:nvCxnSpPr>
        <p:spPr>
          <a:xfrm rot="10800000">
            <a:off x="8767354" y="4852359"/>
            <a:ext cx="0" cy="198313"/>
          </a:xfrm>
          <a:prstGeom prst="straightConnector1">
            <a:avLst/>
          </a:prstGeom>
          <a:noFill/>
          <a:ln cap="flat" cmpd="sng" w="9525">
            <a:solidFill>
              <a:srgbClr val="BFBFBF"/>
            </a:solidFill>
            <a:prstDash val="solid"/>
            <a:miter lim="800000"/>
            <a:headEnd len="sm" w="sm" type="none"/>
            <a:tailEnd len="sm" w="sm" type="none"/>
          </a:ln>
        </p:spPr>
      </p:cxnSp>
      <p:sp>
        <p:nvSpPr>
          <p:cNvPr id="58" name="Google Shape;58;p6"/>
          <p:cNvSpPr txBox="1"/>
          <p:nvPr>
            <p:ph idx="12" type="sldNum"/>
          </p:nvPr>
        </p:nvSpPr>
        <p:spPr>
          <a:xfrm>
            <a:off x="8787232" y="4826897"/>
            <a:ext cx="449746"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1pPr>
            <a:lvl2pPr indent="0" lvl="1"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2pPr>
            <a:lvl3pPr indent="0" lvl="2"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3pPr>
            <a:lvl4pPr indent="0" lvl="3"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4pPr>
            <a:lvl5pPr indent="0" lvl="4"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5pPr>
            <a:lvl6pPr indent="0" lvl="5"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6pPr>
            <a:lvl7pPr indent="0" lvl="6"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7pPr>
            <a:lvl8pPr indent="0" lvl="7"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8pPr>
            <a:lvl9pPr indent="0" lvl="8" marL="0" marR="0" algn="l">
              <a:lnSpc>
                <a:spcPct val="100000"/>
              </a:lnSpc>
              <a:spcBef>
                <a:spcPts val="0"/>
              </a:spcBef>
              <a:spcAft>
                <a:spcPts val="0"/>
              </a:spcAft>
              <a:buClr>
                <a:srgbClr val="000000"/>
              </a:buClr>
              <a:buSzPts val="800"/>
              <a:buFont typeface="Arial"/>
              <a:buNone/>
              <a:defRPr b="0" i="0" sz="600" u="none" cap="none" strike="noStrike">
                <a:solidFill>
                  <a:srgbClr val="888888"/>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
        <p:nvSpPr>
          <p:cNvPr id="59" name="Google Shape;5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Google Shape;60;p6"/>
          <p:cNvSpPr/>
          <p:nvPr>
            <p:ph idx="2" type="pic"/>
          </p:nvPr>
        </p:nvSpPr>
        <p:spPr>
          <a:xfrm>
            <a:off x="0" y="1"/>
            <a:ext cx="9144000" cy="450812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sp>
        <p:nvSpPr>
          <p:cNvPr id="61" name="Google Shape;61;p6"/>
          <p:cNvSpPr/>
          <p:nvPr/>
        </p:nvSpPr>
        <p:spPr>
          <a:xfrm>
            <a:off x="0" y="4509459"/>
            <a:ext cx="9144000" cy="119692"/>
          </a:xfrm>
          <a:prstGeom prst="rect">
            <a:avLst/>
          </a:prstGeom>
          <a:solidFill>
            <a:srgbClr val="070E6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050" u="none" cap="none" strike="noStrike">
              <a:solidFill>
                <a:schemeClr val="lt1"/>
              </a:solidFill>
              <a:latin typeface="Arial"/>
              <a:ea typeface="Arial"/>
              <a:cs typeface="Arial"/>
              <a:sym typeface="Arial"/>
            </a:endParaRPr>
          </a:p>
        </p:txBody>
      </p:sp>
      <p:grpSp>
        <p:nvGrpSpPr>
          <p:cNvPr id="62" name="Google Shape;62;p6"/>
          <p:cNvGrpSpPr/>
          <p:nvPr/>
        </p:nvGrpSpPr>
        <p:grpSpPr>
          <a:xfrm>
            <a:off x="0" y="4623545"/>
            <a:ext cx="9144000" cy="73137"/>
            <a:chOff x="0" y="553414"/>
            <a:chExt cx="9610164" cy="152586"/>
          </a:xfrm>
        </p:grpSpPr>
        <p:sp>
          <p:nvSpPr>
            <p:cNvPr id="63" name="Google Shape;63;p6"/>
            <p:cNvSpPr/>
            <p:nvPr/>
          </p:nvSpPr>
          <p:spPr>
            <a:xfrm>
              <a:off x="4805082" y="553416"/>
              <a:ext cx="2402541" cy="152584"/>
            </a:xfrm>
            <a:prstGeom prst="rect">
              <a:avLst/>
            </a:prstGeom>
            <a:solidFill>
              <a:srgbClr val="F2A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64" name="Google Shape;64;p6"/>
            <p:cNvSpPr/>
            <p:nvPr/>
          </p:nvSpPr>
          <p:spPr>
            <a:xfrm>
              <a:off x="2402541" y="553416"/>
              <a:ext cx="2402541" cy="152584"/>
            </a:xfrm>
            <a:prstGeom prst="rect">
              <a:avLst/>
            </a:prstGeom>
            <a:solidFill>
              <a:srgbClr val="1F8D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65" name="Google Shape;65;p6"/>
            <p:cNvSpPr/>
            <p:nvPr/>
          </p:nvSpPr>
          <p:spPr>
            <a:xfrm>
              <a:off x="7207623" y="553414"/>
              <a:ext cx="2402541" cy="152584"/>
            </a:xfrm>
            <a:prstGeom prst="rect">
              <a:avLst/>
            </a:prstGeom>
            <a:solidFill>
              <a:srgbClr val="5008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sp>
          <p:nvSpPr>
            <p:cNvPr id="66" name="Google Shape;66;p6"/>
            <p:cNvSpPr/>
            <p:nvPr/>
          </p:nvSpPr>
          <p:spPr>
            <a:xfrm>
              <a:off x="0" y="553416"/>
              <a:ext cx="2402541" cy="152584"/>
            </a:xfrm>
            <a:prstGeom prst="rect">
              <a:avLst/>
            </a:prstGeom>
            <a:solidFill>
              <a:srgbClr val="B111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bg>
      <p:bgPr>
        <a:solidFill>
          <a:schemeClr val="dk1"/>
        </a:solidFill>
      </p:bgPr>
    </p:bg>
    <p:spTree>
      <p:nvGrpSpPr>
        <p:cNvPr id="67" name="Shape 67"/>
        <p:cNvGrpSpPr/>
        <p:nvPr/>
      </p:nvGrpSpPr>
      <p:grpSpPr>
        <a:xfrm>
          <a:off x="0" y="0"/>
          <a:ext cx="0" cy="0"/>
          <a:chOff x="0" y="0"/>
          <a:chExt cx="0" cy="0"/>
        </a:xfrm>
      </p:grpSpPr>
      <p:sp>
        <p:nvSpPr>
          <p:cNvPr id="68" name="Google Shape;68;p7"/>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9" name="Google Shape;69;p7"/>
          <p:cNvSpPr txBox="1"/>
          <p:nvPr>
            <p:ph type="ctrTitle"/>
          </p:nvPr>
        </p:nvSpPr>
        <p:spPr>
          <a:xfrm>
            <a:off x="311700" y="539725"/>
            <a:ext cx="8520600" cy="12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70" name="Google Shape;70;p7"/>
          <p:cNvSpPr txBox="1"/>
          <p:nvPr>
            <p:ph idx="1" type="subTitle"/>
          </p:nvPr>
        </p:nvSpPr>
        <p:spPr>
          <a:xfrm>
            <a:off x="311700" y="1878560"/>
            <a:ext cx="4242600" cy="738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71" name="Google Shape;7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72" name="Shape 72"/>
        <p:cNvGrpSpPr/>
        <p:nvPr/>
      </p:nvGrpSpPr>
      <p:grpSpPr>
        <a:xfrm>
          <a:off x="0" y="0"/>
          <a:ext cx="0" cy="0"/>
          <a:chOff x="0" y="0"/>
          <a:chExt cx="0" cy="0"/>
        </a:xfrm>
      </p:grpSpPr>
      <p:sp>
        <p:nvSpPr>
          <p:cNvPr id="73" name="Google Shape;73;p8"/>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74" name="Google Shape;74;p8"/>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75" name="Google Shape;75;p8"/>
          <p:cNvSpPr txBox="1"/>
          <p:nvPr>
            <p:ph type="title"/>
          </p:nvPr>
        </p:nvSpPr>
        <p:spPr>
          <a:xfrm>
            <a:off x="311700" y="539725"/>
            <a:ext cx="8520600" cy="12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76" name="Google Shape;76;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9"/>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9"/>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80" name="Google Shape;80;p9"/>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81" name="Google Shape;81;p9"/>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2" name="Google Shape;82;p9"/>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83" name="Google Shape;8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 name="Shape 84"/>
        <p:cNvGrpSpPr/>
        <p:nvPr/>
      </p:nvGrpSpPr>
      <p:grpSpPr>
        <a:xfrm>
          <a:off x="0" y="0"/>
          <a:ext cx="0" cy="0"/>
          <a:chOff x="0" y="0"/>
          <a:chExt cx="0" cy="0"/>
        </a:xfrm>
      </p:grpSpPr>
      <p:sp>
        <p:nvSpPr>
          <p:cNvPr id="85" name="Google Shape;85;p10"/>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0"/>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7" name="Google Shape;87;p10"/>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88" name="Google Shape;88;p10"/>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89" name="Google Shape;89;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1600"/>
              </a:spcBef>
              <a:spcAft>
                <a:spcPts val="160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drive.google.com/file/d/1vWvM8ESkqk2NYnx-DsVDlOehpmoCIi1b/view" TargetMode="External"/><Relationship Id="rId4" Type="http://schemas.openxmlformats.org/officeDocument/2006/relationships/image" Target="../media/image16.jpg"/><Relationship Id="rId5" Type="http://schemas.openxmlformats.org/officeDocument/2006/relationships/hyperlink" Target="http://drive.google.com/file/d/1V9C_aIE3Qwh4aqITCyHb6NdNd2101BCo/view" TargetMode="External"/><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slide" Target="/ppt/slides/slide12.xml"/><Relationship Id="rId4" Type="http://schemas.openxmlformats.org/officeDocument/2006/relationships/slide" Target="/ppt/slides/slide12.xml"/><Relationship Id="rId5" Type="http://schemas.openxmlformats.org/officeDocument/2006/relationships/slide" Target="/ppt/slides/slide12.xml"/><Relationship Id="rId6" Type="http://schemas.openxmlformats.org/officeDocument/2006/relationships/slide" Target="/ppt/slides/slide12.xml"/><Relationship Id="rId7"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hyperlink" Target="http://drive.google.com/file/d/1M0evWtQpPlYk2U6cNPZytpYQImaCV-sC/view" TargetMode="External"/><Relationship Id="rId6" Type="http://schemas.openxmlformats.org/officeDocument/2006/relationships/image" Target="../media/image9.jpg"/><Relationship Id="rId7" Type="http://schemas.openxmlformats.org/officeDocument/2006/relationships/hyperlink" Target="http://drive.google.com/file/d/1bEAryoUOLR1pG04oIic3WxXFWqN14PIL/view" TargetMode="External"/><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rive.google.com/file/d/1zP1d_DcNilxW1jLwivn9fGx_Fy1NCnpl/view" TargetMode="Externa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slide" Target="/ppt/slides/slide27.xml"/><Relationship Id="rId4" Type="http://schemas.openxmlformats.org/officeDocument/2006/relationships/slide" Target="/ppt/slides/slide27.xml"/><Relationship Id="rId5" Type="http://schemas.openxmlformats.org/officeDocument/2006/relationships/slide" Target="/ppt/slides/slide27.xml"/><Relationship Id="rId6"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mondaynote.com/what-will-a-post-covid-19-media-look-like-i-asked-my-students-de1365923ef5?gi=ce7193fa76fd" TargetMode="Externa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www.vice.com/en_uk/article/vvjzvd/how-robo-journalists-could-flood-the-internet-with-fake-news" TargetMode="Externa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youtube.com/watch?v=LaHcOs7mhfU" TargetMode="Externa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mailto:digitalABC@womeninnews.org" TargetMode="External"/><Relationship Id="rId4" Type="http://schemas.openxmlformats.org/officeDocument/2006/relationships/hyperlink" Target="https://mondaynote.com/what-will-a-post-covid-19-media-look-like-i-asked-my-students-de1365923ef5?gi=ce7193fa76fd" TargetMode="External"/><Relationship Id="rId5"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9"/>
          <p:cNvSpPr txBox="1"/>
          <p:nvPr>
            <p:ph type="ctrTitle"/>
          </p:nvPr>
        </p:nvSpPr>
        <p:spPr>
          <a:xfrm>
            <a:off x="645461" y="2120739"/>
            <a:ext cx="7906869" cy="806072"/>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6000"/>
              <a:buNone/>
            </a:pPr>
            <a:r>
              <a:rPr lang="en">
                <a:latin typeface="Nunito"/>
                <a:ea typeface="Nunito"/>
                <a:cs typeface="Nunito"/>
                <a:sym typeface="Nunito"/>
              </a:rPr>
              <a:t>A1: DIGITAL 101</a:t>
            </a:r>
            <a:endParaRPr>
              <a:latin typeface="Nunito"/>
              <a:ea typeface="Nunito"/>
              <a:cs typeface="Nunito"/>
              <a:sym typeface="Nunito"/>
            </a:endParaRPr>
          </a:p>
        </p:txBody>
      </p:sp>
      <p:sp>
        <p:nvSpPr>
          <p:cNvPr id="140" name="Google Shape;140;p19"/>
          <p:cNvSpPr txBox="1"/>
          <p:nvPr>
            <p:ph idx="1" type="subTitle"/>
          </p:nvPr>
        </p:nvSpPr>
        <p:spPr>
          <a:xfrm>
            <a:off x="645461" y="3022761"/>
            <a:ext cx="6858000" cy="1241822"/>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1850">
                <a:latin typeface="Nunito"/>
                <a:ea typeface="Nunito"/>
                <a:cs typeface="Nunito"/>
                <a:sym typeface="Nunito"/>
              </a:rPr>
              <a:t>The impact of digital on journalism</a:t>
            </a:r>
            <a:endParaRPr sz="1850">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8"/>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 And huge changes in the news industry</a:t>
            </a:r>
            <a:endParaRPr>
              <a:latin typeface="Nunito"/>
              <a:ea typeface="Nunito"/>
              <a:cs typeface="Nunito"/>
              <a:sym typeface="Nunito"/>
            </a:endParaRPr>
          </a:p>
        </p:txBody>
      </p:sp>
      <p:sp>
        <p:nvSpPr>
          <p:cNvPr id="209" name="Google Shape;209;p28"/>
          <p:cNvSpPr txBox="1"/>
          <p:nvPr>
            <p:ph idx="1" type="body"/>
          </p:nvPr>
        </p:nvSpPr>
        <p:spPr>
          <a:xfrm>
            <a:off x="628651" y="1255382"/>
            <a:ext cx="3889562" cy="3263504"/>
          </a:xfrm>
          <a:prstGeom prst="rect">
            <a:avLst/>
          </a:prstGeom>
          <a:noFill/>
          <a:ln>
            <a:noFill/>
          </a:ln>
        </p:spPr>
        <p:txBody>
          <a:bodyPr anchorCtr="0" anchor="t" bIns="91425" lIns="91425" spcFirstLastPara="1" rIns="91425" wrap="square" tIns="91425">
            <a:noAutofit/>
          </a:bodyPr>
          <a:lstStyle/>
          <a:p>
            <a:pPr indent="0" lvl="0" marL="139700" rtl="0" algn="l">
              <a:lnSpc>
                <a:spcPct val="90000"/>
              </a:lnSpc>
              <a:spcBef>
                <a:spcPts val="600"/>
              </a:spcBef>
              <a:spcAft>
                <a:spcPts val="0"/>
              </a:spcAft>
              <a:buSzPts val="1400"/>
              <a:buNone/>
            </a:pPr>
            <a:r>
              <a:rPr b="1" lang="en" sz="1300">
                <a:latin typeface="Nunito"/>
                <a:ea typeface="Nunito"/>
                <a:cs typeface="Nunito"/>
                <a:sym typeface="Nunito"/>
              </a:rPr>
              <a:t>Changes in consumption patterns:</a:t>
            </a:r>
            <a:endParaRPr sz="1300">
              <a:latin typeface="Nunito"/>
              <a:ea typeface="Nunito"/>
              <a:cs typeface="Nunito"/>
              <a:sym typeface="Nunito"/>
            </a:endParaRPr>
          </a:p>
          <a:p>
            <a:pPr indent="-317500" lvl="0" marL="457200" rtl="0" algn="l">
              <a:lnSpc>
                <a:spcPct val="90000"/>
              </a:lnSpc>
              <a:spcBef>
                <a:spcPts val="600"/>
              </a:spcBef>
              <a:spcAft>
                <a:spcPts val="0"/>
              </a:spcAft>
              <a:buSzPts val="1050"/>
              <a:buChar char="●"/>
            </a:pPr>
            <a:r>
              <a:rPr b="1" lang="en" sz="1300">
                <a:solidFill>
                  <a:srgbClr val="333333"/>
                </a:solidFill>
                <a:latin typeface="Nunito"/>
                <a:ea typeface="Nunito"/>
                <a:cs typeface="Nunito"/>
                <a:sym typeface="Nunito"/>
              </a:rPr>
              <a:t>Newspapers</a:t>
            </a:r>
            <a:r>
              <a:rPr lang="en" sz="1300">
                <a:solidFill>
                  <a:srgbClr val="333333"/>
                </a:solidFill>
                <a:latin typeface="Nunito"/>
                <a:ea typeface="Nunito"/>
                <a:cs typeface="Nunito"/>
                <a:sym typeface="Nunito"/>
              </a:rPr>
              <a:t> and </a:t>
            </a:r>
            <a:r>
              <a:rPr b="1" lang="en" sz="1300">
                <a:solidFill>
                  <a:srgbClr val="333333"/>
                </a:solidFill>
                <a:latin typeface="Nunito"/>
                <a:ea typeface="Nunito"/>
                <a:cs typeface="Nunito"/>
                <a:sym typeface="Nunito"/>
              </a:rPr>
              <a:t>magazines </a:t>
            </a:r>
            <a:r>
              <a:rPr lang="en" sz="1300">
                <a:solidFill>
                  <a:srgbClr val="333333"/>
                </a:solidFill>
                <a:latin typeface="Nunito"/>
                <a:ea typeface="Nunito"/>
                <a:cs typeface="Nunito"/>
                <a:sym typeface="Nunito"/>
              </a:rPr>
              <a:t>have been disrupted on  countless fronts: firstly by the move to desktop computers, although the effect of the </a:t>
            </a:r>
            <a:r>
              <a:rPr b="1" lang="en" sz="1300">
                <a:solidFill>
                  <a:srgbClr val="333333"/>
                </a:solidFill>
                <a:latin typeface="Nunito"/>
                <a:ea typeface="Nunito"/>
                <a:cs typeface="Nunito"/>
                <a:sym typeface="Nunito"/>
              </a:rPr>
              <a:t>desktop </a:t>
            </a:r>
            <a:r>
              <a:rPr lang="en" sz="1300">
                <a:solidFill>
                  <a:srgbClr val="333333"/>
                </a:solidFill>
                <a:latin typeface="Nunito"/>
                <a:ea typeface="Nunito"/>
                <a:cs typeface="Nunito"/>
                <a:sym typeface="Nunito"/>
              </a:rPr>
              <a:t>was more pronounced in mature markets</a:t>
            </a:r>
            <a:endParaRPr sz="13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Char char="●"/>
            </a:pPr>
            <a:r>
              <a:rPr b="1" lang="en" sz="1300">
                <a:solidFill>
                  <a:srgbClr val="333333"/>
                </a:solidFill>
                <a:latin typeface="Nunito"/>
                <a:ea typeface="Nunito"/>
                <a:cs typeface="Nunito"/>
                <a:sym typeface="Nunito"/>
              </a:rPr>
              <a:t>Smartphones, apps </a:t>
            </a:r>
            <a:r>
              <a:rPr lang="en" sz="1300">
                <a:solidFill>
                  <a:srgbClr val="333333"/>
                </a:solidFill>
                <a:latin typeface="Nunito"/>
                <a:ea typeface="Nunito"/>
                <a:cs typeface="Nunito"/>
                <a:sym typeface="Nunito"/>
              </a:rPr>
              <a:t>and ubiquitous</a:t>
            </a:r>
            <a:r>
              <a:rPr b="1" lang="en" sz="1300">
                <a:solidFill>
                  <a:srgbClr val="333333"/>
                </a:solidFill>
                <a:latin typeface="Nunito"/>
                <a:ea typeface="Nunito"/>
                <a:cs typeface="Nunito"/>
                <a:sym typeface="Nunito"/>
              </a:rPr>
              <a:t> internet connections </a:t>
            </a:r>
            <a:r>
              <a:rPr lang="en" sz="1300">
                <a:solidFill>
                  <a:srgbClr val="333333"/>
                </a:solidFill>
                <a:latin typeface="Nunito"/>
                <a:ea typeface="Nunito"/>
                <a:cs typeface="Nunito"/>
                <a:sym typeface="Nunito"/>
              </a:rPr>
              <a:t>have been the true disruptors</a:t>
            </a:r>
            <a:endParaRPr sz="13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Char char="●"/>
            </a:pPr>
            <a:r>
              <a:rPr b="1" lang="en" sz="1300">
                <a:solidFill>
                  <a:srgbClr val="333333"/>
                </a:solidFill>
                <a:latin typeface="Nunito"/>
                <a:ea typeface="Nunito"/>
                <a:cs typeface="Nunito"/>
                <a:sym typeface="Nunito"/>
              </a:rPr>
              <a:t>Digital distribution</a:t>
            </a:r>
            <a:r>
              <a:rPr lang="en" sz="1300">
                <a:solidFill>
                  <a:srgbClr val="333333"/>
                </a:solidFill>
                <a:latin typeface="Nunito"/>
                <a:ea typeface="Nunito"/>
                <a:cs typeface="Nunito"/>
                <a:sym typeface="Nunito"/>
              </a:rPr>
              <a:t> has eroded both the advertising market upon which news has been dependent for so long, and for a long time - and catastrophically - the </a:t>
            </a:r>
            <a:r>
              <a:rPr b="1" lang="en" sz="1300">
                <a:solidFill>
                  <a:srgbClr val="333333"/>
                </a:solidFill>
                <a:latin typeface="Nunito"/>
                <a:ea typeface="Nunito"/>
                <a:cs typeface="Nunito"/>
                <a:sym typeface="Nunito"/>
              </a:rPr>
              <a:t>subscription </a:t>
            </a:r>
            <a:r>
              <a:rPr lang="en" sz="1300">
                <a:solidFill>
                  <a:srgbClr val="333333"/>
                </a:solidFill>
                <a:latin typeface="Nunito"/>
                <a:ea typeface="Nunito"/>
                <a:cs typeface="Nunito"/>
                <a:sym typeface="Nunito"/>
              </a:rPr>
              <a:t>market</a:t>
            </a:r>
            <a:endParaRPr sz="13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Char char="●"/>
            </a:pPr>
            <a:r>
              <a:rPr b="1" lang="en" sz="1300">
                <a:solidFill>
                  <a:srgbClr val="333333"/>
                </a:solidFill>
                <a:latin typeface="Nunito"/>
                <a:ea typeface="Nunito"/>
                <a:cs typeface="Nunito"/>
                <a:sym typeface="Nunito"/>
              </a:rPr>
              <a:t>Social media</a:t>
            </a:r>
            <a:r>
              <a:rPr lang="en" sz="1300">
                <a:solidFill>
                  <a:srgbClr val="333333"/>
                </a:solidFill>
                <a:latin typeface="Nunito"/>
                <a:ea typeface="Nunito"/>
                <a:cs typeface="Nunito"/>
                <a:sym typeface="Nunito"/>
              </a:rPr>
              <a:t> platforms have democratised the distribution of news and created </a:t>
            </a:r>
            <a:r>
              <a:rPr b="1" lang="en" sz="1300">
                <a:solidFill>
                  <a:srgbClr val="333333"/>
                </a:solidFill>
                <a:latin typeface="Nunito"/>
                <a:ea typeface="Nunito"/>
                <a:cs typeface="Nunito"/>
                <a:sym typeface="Nunito"/>
              </a:rPr>
              <a:t>more competition </a:t>
            </a:r>
            <a:r>
              <a:rPr lang="en" sz="1300">
                <a:solidFill>
                  <a:srgbClr val="333333"/>
                </a:solidFill>
                <a:latin typeface="Nunito"/>
                <a:ea typeface="Nunito"/>
                <a:cs typeface="Nunito"/>
                <a:sym typeface="Nunito"/>
              </a:rPr>
              <a:t>for the attention of readers and consumers</a:t>
            </a:r>
            <a:endParaRPr sz="1300">
              <a:solidFill>
                <a:srgbClr val="333333"/>
              </a:solidFill>
              <a:latin typeface="Nunito"/>
              <a:ea typeface="Nunito"/>
              <a:cs typeface="Nunito"/>
              <a:sym typeface="Nunito"/>
            </a:endParaRPr>
          </a:p>
          <a:p>
            <a:pPr indent="0" lvl="0" marL="457200" rtl="0" algn="l">
              <a:lnSpc>
                <a:spcPct val="90000"/>
              </a:lnSpc>
              <a:spcBef>
                <a:spcPts val="600"/>
              </a:spcBef>
              <a:spcAft>
                <a:spcPts val="0"/>
              </a:spcAft>
              <a:buSzPts val="1600"/>
              <a:buNone/>
            </a:pPr>
            <a:r>
              <a:t/>
            </a:r>
            <a:endParaRPr sz="1300">
              <a:latin typeface="Nunito"/>
              <a:ea typeface="Nunito"/>
              <a:cs typeface="Nunito"/>
              <a:sym typeface="Nunito"/>
            </a:endParaRPr>
          </a:p>
          <a:p>
            <a:pPr indent="0" lvl="0" marL="0" rtl="0" algn="l">
              <a:lnSpc>
                <a:spcPct val="90000"/>
              </a:lnSpc>
              <a:spcBef>
                <a:spcPts val="600"/>
              </a:spcBef>
              <a:spcAft>
                <a:spcPts val="1600"/>
              </a:spcAft>
              <a:buSzPts val="1600"/>
              <a:buNone/>
            </a:pPr>
            <a:r>
              <a:t/>
            </a:r>
            <a:endParaRPr sz="1300">
              <a:latin typeface="Nunito"/>
              <a:ea typeface="Nunito"/>
              <a:cs typeface="Nunito"/>
              <a:sym typeface="Nunito"/>
            </a:endParaRPr>
          </a:p>
        </p:txBody>
      </p:sp>
      <p:pic>
        <p:nvPicPr>
          <p:cNvPr id="210" name="Google Shape;210;p28"/>
          <p:cNvPicPr preferRelativeResize="0"/>
          <p:nvPr/>
        </p:nvPicPr>
        <p:blipFill rotWithShape="1">
          <a:blip r:embed="rId3">
            <a:alphaModFix/>
          </a:blip>
          <a:srcRect b="0" l="0" r="0" t="0"/>
          <a:stretch/>
        </p:blipFill>
        <p:spPr>
          <a:xfrm>
            <a:off x="3387164" y="886454"/>
            <a:ext cx="6405740" cy="42704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ph type="title"/>
          </p:nvPr>
        </p:nvSpPr>
        <p:spPr>
          <a:xfrm>
            <a:off x="241550" y="620875"/>
            <a:ext cx="8273700" cy="458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Listen and learn: Daily media time</a:t>
            </a:r>
            <a:endParaRPr>
              <a:latin typeface="Nunito"/>
              <a:ea typeface="Nunito"/>
              <a:cs typeface="Nunito"/>
              <a:sym typeface="Nunito"/>
            </a:endParaRPr>
          </a:p>
        </p:txBody>
      </p:sp>
      <p:sp>
        <p:nvSpPr>
          <p:cNvPr id="216" name="Google Shape;216;p29"/>
          <p:cNvSpPr/>
          <p:nvPr/>
        </p:nvSpPr>
        <p:spPr>
          <a:xfrm>
            <a:off x="705950" y="1380359"/>
            <a:ext cx="2215800" cy="1731000"/>
          </a:xfrm>
          <a:prstGeom prst="chevron">
            <a:avLst>
              <a:gd fmla="val 50000" name="adj"/>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 name="Google Shape;217;p29" title="A1 TIME SPENT SLIDES - WITH SUBTITLES.mp4">
            <a:hlinkClick r:id="rId3"/>
          </p:cNvPr>
          <p:cNvPicPr preferRelativeResize="0"/>
          <p:nvPr/>
        </p:nvPicPr>
        <p:blipFill>
          <a:blip r:embed="rId4">
            <a:alphaModFix/>
          </a:blip>
          <a:stretch>
            <a:fillRect/>
          </a:stretch>
        </p:blipFill>
        <p:spPr>
          <a:xfrm>
            <a:off x="3641175" y="1612675"/>
            <a:ext cx="4387274" cy="2742050"/>
          </a:xfrm>
          <a:prstGeom prst="rect">
            <a:avLst/>
          </a:prstGeom>
          <a:noFill/>
          <a:ln>
            <a:noFill/>
          </a:ln>
        </p:spPr>
      </p:pic>
      <p:pic>
        <p:nvPicPr>
          <p:cNvPr id="218" name="Google Shape;218;p29" title="WPT REVENUE SLIDES.mp3">
            <a:hlinkClick r:id="rId5"/>
          </p:cNvPr>
          <p:cNvPicPr preferRelativeResize="0"/>
          <p:nvPr/>
        </p:nvPicPr>
        <p:blipFill>
          <a:blip r:embed="rId6">
            <a:alphaModFix/>
          </a:blip>
          <a:stretch>
            <a:fillRect/>
          </a:stretch>
        </p:blipFill>
        <p:spPr>
          <a:xfrm>
            <a:off x="1284200" y="3412425"/>
            <a:ext cx="1494875" cy="1494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0"/>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p30"/>
          <p:cNvPicPr preferRelativeResize="0"/>
          <p:nvPr/>
        </p:nvPicPr>
        <p:blipFill rotWithShape="1">
          <a:blip r:embed="rId3">
            <a:alphaModFix/>
          </a:blip>
          <a:srcRect b="0" l="0" r="0" t="0"/>
          <a:stretch/>
        </p:blipFill>
        <p:spPr>
          <a:xfrm>
            <a:off x="2965056" y="463090"/>
            <a:ext cx="6224513" cy="3714074"/>
          </a:xfrm>
          <a:prstGeom prst="rect">
            <a:avLst/>
          </a:prstGeom>
          <a:noFill/>
          <a:ln cap="flat" cmpd="sng" w="9525">
            <a:solidFill>
              <a:srgbClr val="BFBFBF"/>
            </a:solidFill>
            <a:prstDash val="solid"/>
            <a:round/>
            <a:headEnd len="sm" w="sm" type="none"/>
            <a:tailEnd len="sm" w="sm" type="none"/>
          </a:ln>
        </p:spPr>
      </p:pic>
      <p:sp>
        <p:nvSpPr>
          <p:cNvPr id="225" name="Google Shape;225;p30"/>
          <p:cNvSpPr/>
          <p:nvPr/>
        </p:nvSpPr>
        <p:spPr>
          <a:xfrm>
            <a:off x="8092201" y="645459"/>
            <a:ext cx="903881" cy="426546"/>
          </a:xfrm>
          <a:prstGeom prst="wedgeRectCallout">
            <a:avLst>
              <a:gd fmla="val -18377" name="adj1"/>
              <a:gd fmla="val 8424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Middle East and Africa</a:t>
            </a:r>
            <a:endParaRPr b="0" i="0" sz="900" u="none" cap="none" strike="noStrike">
              <a:solidFill>
                <a:srgbClr val="FFFFFF"/>
              </a:solidFill>
              <a:latin typeface="Arial"/>
              <a:ea typeface="Arial"/>
              <a:cs typeface="Arial"/>
              <a:sym typeface="Arial"/>
            </a:endParaRPr>
          </a:p>
        </p:txBody>
      </p:sp>
      <p:sp>
        <p:nvSpPr>
          <p:cNvPr id="226" name="Google Shape;226;p30"/>
          <p:cNvSpPr/>
          <p:nvPr/>
        </p:nvSpPr>
        <p:spPr>
          <a:xfrm>
            <a:off x="8231106" y="1232166"/>
            <a:ext cx="295275" cy="2839899"/>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30"/>
          <p:cNvSpPr txBox="1"/>
          <p:nvPr/>
        </p:nvSpPr>
        <p:spPr>
          <a:xfrm>
            <a:off x="3027078" y="4237676"/>
            <a:ext cx="3009893"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Global Web Index 2018: 320k users surveyed</a:t>
            </a:r>
            <a:endParaRPr b="0" i="0" sz="600" u="none" cap="none" strike="noStrike">
              <a:solidFill>
                <a:srgbClr val="000000"/>
              </a:solidFill>
              <a:latin typeface="Arial"/>
              <a:ea typeface="Arial"/>
              <a:cs typeface="Arial"/>
              <a:sym typeface="Arial"/>
            </a:endParaRPr>
          </a:p>
        </p:txBody>
      </p:sp>
      <p:sp>
        <p:nvSpPr>
          <p:cNvPr id="228" name="Google Shape;228;p30"/>
          <p:cNvSpPr txBox="1"/>
          <p:nvPr>
            <p:ph idx="4294967295" type="title"/>
          </p:nvPr>
        </p:nvSpPr>
        <p:spPr>
          <a:xfrm>
            <a:off x="501234" y="473762"/>
            <a:ext cx="2270335" cy="458787"/>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There is a lot of competition for our time</a:t>
            </a:r>
            <a:endParaRPr sz="2400">
              <a:solidFill>
                <a:srgbClr val="070E63"/>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1"/>
          <p:cNvPicPr preferRelativeResize="0"/>
          <p:nvPr/>
        </p:nvPicPr>
        <p:blipFill rotWithShape="1">
          <a:blip r:embed="rId3">
            <a:alphaModFix/>
          </a:blip>
          <a:srcRect b="5627" l="0" r="0" t="0"/>
          <a:stretch/>
        </p:blipFill>
        <p:spPr>
          <a:xfrm>
            <a:off x="468160" y="238993"/>
            <a:ext cx="8097616" cy="4077513"/>
          </a:xfrm>
          <a:prstGeom prst="rect">
            <a:avLst/>
          </a:prstGeom>
          <a:noFill/>
          <a:ln>
            <a:noFill/>
          </a:ln>
        </p:spPr>
      </p:pic>
      <p:sp>
        <p:nvSpPr>
          <p:cNvPr id="234" name="Google Shape;234;p31"/>
          <p:cNvSpPr/>
          <p:nvPr/>
        </p:nvSpPr>
        <p:spPr>
          <a:xfrm>
            <a:off x="6010308" y="2574115"/>
            <a:ext cx="1148259" cy="408733"/>
          </a:xfrm>
          <a:prstGeom prst="wedgeRoundRectCallout">
            <a:avLst>
              <a:gd fmla="val -12815" name="adj1"/>
              <a:gd fmla="val 7861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Arial"/>
                <a:ea typeface="Arial"/>
                <a:cs typeface="Arial"/>
                <a:sym typeface="Arial"/>
              </a:rPr>
              <a:t>This shows the high importance of mobile </a:t>
            </a:r>
            <a:endParaRPr b="0" i="0" sz="8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2"/>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2"/>
          <p:cNvSpPr txBox="1"/>
          <p:nvPr>
            <p:ph idx="4294967295" type="title"/>
          </p:nvPr>
        </p:nvSpPr>
        <p:spPr>
          <a:xfrm>
            <a:off x="501234" y="473762"/>
            <a:ext cx="2270335" cy="458787"/>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World Press Trends: move to mobile</a:t>
            </a:r>
            <a:endParaRPr sz="2400">
              <a:solidFill>
                <a:srgbClr val="070E63"/>
              </a:solidFill>
              <a:latin typeface="Nunito"/>
              <a:ea typeface="Nunito"/>
              <a:cs typeface="Nunito"/>
              <a:sym typeface="Nunito"/>
            </a:endParaRPr>
          </a:p>
        </p:txBody>
      </p:sp>
      <p:pic>
        <p:nvPicPr>
          <p:cNvPr id="241" name="Google Shape;241;p32"/>
          <p:cNvPicPr preferRelativeResize="0"/>
          <p:nvPr/>
        </p:nvPicPr>
        <p:blipFill rotWithShape="1">
          <a:blip r:embed="rId3">
            <a:alphaModFix/>
          </a:blip>
          <a:srcRect b="0" l="-1870" r="0" t="0"/>
          <a:stretch/>
        </p:blipFill>
        <p:spPr>
          <a:xfrm>
            <a:off x="2675966" y="473762"/>
            <a:ext cx="6468034" cy="3582720"/>
          </a:xfrm>
          <a:prstGeom prst="rect">
            <a:avLst/>
          </a:prstGeom>
          <a:noFill/>
          <a:ln cap="flat" cmpd="sng" w="9525">
            <a:solidFill>
              <a:srgbClr val="BFBFBF"/>
            </a:solidFill>
            <a:prstDash val="solid"/>
            <a:round/>
            <a:headEnd len="sm" w="sm" type="none"/>
            <a:tailEnd len="sm" w="sm" type="none"/>
          </a:ln>
        </p:spPr>
      </p:pic>
      <p:sp>
        <p:nvSpPr>
          <p:cNvPr id="242" name="Google Shape;242;p32"/>
          <p:cNvSpPr/>
          <p:nvPr/>
        </p:nvSpPr>
        <p:spPr>
          <a:xfrm>
            <a:off x="4473011" y="3438263"/>
            <a:ext cx="1604380" cy="333667"/>
          </a:xfrm>
          <a:prstGeom prst="wedgeRoundRectCallout">
            <a:avLst>
              <a:gd fmla="val 40808" name="adj1"/>
              <a:gd fmla="val -9841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Mobile penetration in Africa!</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1497520" y="1303239"/>
            <a:ext cx="7375800" cy="624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5400"/>
              <a:buNone/>
            </a:pPr>
            <a:r>
              <a:rPr lang="en" sz="3600">
                <a:latin typeface="Nunito"/>
                <a:ea typeface="Nunito"/>
                <a:cs typeface="Nunito"/>
                <a:sym typeface="Nunito"/>
              </a:rPr>
              <a:t>STOP &amp; THINK</a:t>
            </a:r>
            <a:endParaRPr sz="3600">
              <a:latin typeface="Nunito"/>
              <a:ea typeface="Nunito"/>
              <a:cs typeface="Nunito"/>
              <a:sym typeface="Nunito"/>
            </a:endParaRPr>
          </a:p>
        </p:txBody>
      </p:sp>
      <p:sp>
        <p:nvSpPr>
          <p:cNvPr id="248" name="Google Shape;248;p33"/>
          <p:cNvSpPr txBox="1"/>
          <p:nvPr/>
        </p:nvSpPr>
        <p:spPr>
          <a:xfrm>
            <a:off x="1577730" y="2064895"/>
            <a:ext cx="6860167" cy="179927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300"/>
              <a:buFont typeface="Roboto"/>
              <a:buNone/>
            </a:pPr>
            <a:r>
              <a:rPr b="1" i="0" lang="en" sz="1400" u="none" cap="none" strike="noStrike">
                <a:solidFill>
                  <a:schemeClr val="lt1"/>
                </a:solidFill>
                <a:latin typeface="Nunito"/>
                <a:ea typeface="Nunito"/>
                <a:cs typeface="Nunito"/>
                <a:sym typeface="Nunito"/>
              </a:rPr>
              <a:t>Let’s stop for a </a:t>
            </a:r>
            <a:r>
              <a:rPr b="1" i="0" lang="en" sz="1400" u="none" cap="none" strike="noStrike">
                <a:solidFill>
                  <a:schemeClr val="lt1"/>
                </a:solidFill>
                <a:latin typeface="Nunito"/>
                <a:ea typeface="Nunito"/>
                <a:cs typeface="Nunito"/>
                <a:sym typeface="Nunito"/>
              </a:rPr>
              <a:t>moment</a:t>
            </a:r>
            <a:r>
              <a:rPr b="1" lang="en">
                <a:solidFill>
                  <a:schemeClr val="lt1"/>
                </a:solidFill>
                <a:latin typeface="Nunito"/>
                <a:ea typeface="Nunito"/>
                <a:cs typeface="Nunito"/>
                <a:sym typeface="Nunito"/>
              </a:rPr>
              <a:t>:</a:t>
            </a:r>
            <a:endParaRPr i="0" sz="1400" u="none" cap="none" strike="noStrike">
              <a:solidFill>
                <a:srgbClr val="000000"/>
              </a:solidFill>
              <a:latin typeface="Nunito"/>
              <a:ea typeface="Nunito"/>
              <a:cs typeface="Nunito"/>
              <a:sym typeface="Nunito"/>
            </a:endParaRPr>
          </a:p>
          <a:p>
            <a:pPr indent="-323850" lvl="0" marL="457200" marR="0" rtl="0" algn="l">
              <a:lnSpc>
                <a:spcPct val="115000"/>
              </a:lnSpc>
              <a:spcBef>
                <a:spcPts val="1600"/>
              </a:spcBef>
              <a:spcAft>
                <a:spcPts val="0"/>
              </a:spcAft>
              <a:buClr>
                <a:schemeClr val="lt1"/>
              </a:buClr>
              <a:buSzPts val="1500"/>
              <a:buFont typeface="Roboto"/>
              <a:buChar char="➔"/>
            </a:pPr>
            <a:r>
              <a:rPr i="0" lang="en" sz="1400" u="none" cap="none" strike="noStrike">
                <a:solidFill>
                  <a:schemeClr val="lt1"/>
                </a:solidFill>
                <a:latin typeface="Nunito"/>
                <a:ea typeface="Nunito"/>
                <a:cs typeface="Nunito"/>
                <a:sym typeface="Nunito"/>
              </a:rPr>
              <a:t>How many hours a day do you spend on different kinds of media compared to </a:t>
            </a:r>
            <a:r>
              <a:rPr i="0" lang="en" sz="1400" u="sng" cap="none" strike="noStrike">
                <a:solidFill>
                  <a:schemeClr val="hlink"/>
                </a:solidFill>
                <a:latin typeface="Nunito"/>
                <a:ea typeface="Nunito"/>
                <a:cs typeface="Nunito"/>
                <a:sym typeface="Nunito"/>
                <a:hlinkClick action="ppaction://hlinksldjump" r:id="rId3"/>
              </a:rPr>
              <a:t>Sli</a:t>
            </a:r>
            <a:r>
              <a:rPr i="0" lang="en" sz="1400" u="sng" cap="none" strike="noStrike">
                <a:solidFill>
                  <a:schemeClr val="hlink"/>
                </a:solidFill>
                <a:latin typeface="Nunito"/>
                <a:ea typeface="Nunito"/>
                <a:cs typeface="Nunito"/>
                <a:sym typeface="Nunito"/>
                <a:hlinkClick action="ppaction://hlinksldjump" r:id="rId4"/>
              </a:rPr>
              <a:t>de</a:t>
            </a:r>
            <a:r>
              <a:rPr i="0" lang="en" sz="1400" u="sng" cap="none" strike="noStrike">
                <a:solidFill>
                  <a:schemeClr val="hlink"/>
                </a:solidFill>
                <a:latin typeface="Nunito"/>
                <a:ea typeface="Nunito"/>
                <a:cs typeface="Nunito"/>
                <a:sym typeface="Nunito"/>
                <a:hlinkClick action="ppaction://hlinksldjump" r:id="rId5"/>
              </a:rPr>
              <a:t> </a:t>
            </a:r>
            <a:r>
              <a:rPr lang="en" u="sng">
                <a:solidFill>
                  <a:schemeClr val="hlink"/>
                </a:solidFill>
                <a:latin typeface="Nunito"/>
                <a:ea typeface="Nunito"/>
                <a:cs typeface="Nunito"/>
                <a:sym typeface="Nunito"/>
                <a:hlinkClick action="ppaction://hlinksldjump" r:id="rId6"/>
              </a:rPr>
              <a:t>13</a:t>
            </a:r>
            <a:r>
              <a:rPr lang="en">
                <a:latin typeface="Nunito"/>
                <a:ea typeface="Nunito"/>
                <a:cs typeface="Nunito"/>
                <a:sym typeface="Nunito"/>
              </a:rPr>
              <a:t>?</a:t>
            </a:r>
            <a:endParaRPr i="0" sz="1400" u="none" cap="none" strike="noStrike">
              <a:solidFill>
                <a:srgbClr val="000000"/>
              </a:solidFill>
              <a:latin typeface="Nunito"/>
              <a:ea typeface="Nunito"/>
              <a:cs typeface="Nunito"/>
              <a:sym typeface="Nunito"/>
            </a:endParaRPr>
          </a:p>
          <a:p>
            <a:pPr indent="-323850" lvl="0" marL="457200" marR="0" rtl="0" algn="l">
              <a:lnSpc>
                <a:spcPct val="115000"/>
              </a:lnSpc>
              <a:spcBef>
                <a:spcPts val="1000"/>
              </a:spcBef>
              <a:spcAft>
                <a:spcPts val="0"/>
              </a:spcAft>
              <a:buClr>
                <a:schemeClr val="lt1"/>
              </a:buClr>
              <a:buSzPts val="1500"/>
              <a:buFont typeface="Nunito"/>
              <a:buChar char="➔"/>
            </a:pPr>
            <a:r>
              <a:rPr i="0" lang="en" sz="1400" u="none" cap="none" strike="noStrike">
                <a:solidFill>
                  <a:schemeClr val="lt1"/>
                </a:solidFill>
                <a:latin typeface="Nunito"/>
                <a:ea typeface="Nunito"/>
                <a:cs typeface="Nunito"/>
                <a:sym typeface="Nunito"/>
              </a:rPr>
              <a:t>How ubiquitous is mobile in your region?</a:t>
            </a:r>
            <a:endParaRPr i="0" sz="1400" u="none" cap="none" strike="noStrike">
              <a:solidFill>
                <a:srgbClr val="000000"/>
              </a:solidFill>
              <a:latin typeface="Nunito"/>
              <a:ea typeface="Nunito"/>
              <a:cs typeface="Nunito"/>
              <a:sym typeface="Nunito"/>
            </a:endParaRPr>
          </a:p>
          <a:p>
            <a:pPr indent="-323850" lvl="0" marL="457200" marR="0" rtl="0" algn="l">
              <a:lnSpc>
                <a:spcPct val="115000"/>
              </a:lnSpc>
              <a:spcBef>
                <a:spcPts val="1000"/>
              </a:spcBef>
              <a:spcAft>
                <a:spcPts val="0"/>
              </a:spcAft>
              <a:buClr>
                <a:schemeClr val="lt1"/>
              </a:buClr>
              <a:buSzPts val="1500"/>
              <a:buFont typeface="Nunito"/>
              <a:buChar char="➔"/>
            </a:pPr>
            <a:r>
              <a:rPr i="0" lang="en" sz="1400" u="none" cap="none" strike="noStrike">
                <a:solidFill>
                  <a:schemeClr val="lt1"/>
                </a:solidFill>
                <a:latin typeface="Nunito"/>
                <a:ea typeface="Nunito"/>
                <a:cs typeface="Nunito"/>
                <a:sym typeface="Nunito"/>
              </a:rPr>
              <a:t>Is your organisation geared to serve your audiences on mobile?</a:t>
            </a:r>
            <a:endParaRPr i="0" sz="1400" u="none" cap="none" strike="noStrike">
              <a:solidFill>
                <a:schemeClr val="lt1"/>
              </a:solidFill>
              <a:latin typeface="Nunito"/>
              <a:ea typeface="Nunito"/>
              <a:cs typeface="Nunito"/>
              <a:sym typeface="Nunito"/>
            </a:endParaRPr>
          </a:p>
        </p:txBody>
      </p:sp>
      <p:pic>
        <p:nvPicPr>
          <p:cNvPr descr="Meeting" id="249" name="Google Shape;249;p33"/>
          <p:cNvPicPr preferRelativeResize="0"/>
          <p:nvPr/>
        </p:nvPicPr>
        <p:blipFill rotWithShape="1">
          <a:blip r:embed="rId7">
            <a:alphaModFix/>
          </a:blip>
          <a:srcRect b="0" l="0" r="0" t="0"/>
          <a:stretch/>
        </p:blipFill>
        <p:spPr>
          <a:xfrm>
            <a:off x="747811" y="1266842"/>
            <a:ext cx="614248" cy="614248"/>
          </a:xfrm>
          <a:prstGeom prst="rect">
            <a:avLst/>
          </a:prstGeom>
          <a:noFill/>
          <a:ln>
            <a:noFill/>
          </a:ln>
        </p:spPr>
      </p:pic>
      <p:sp>
        <p:nvSpPr>
          <p:cNvPr id="250" name="Google Shape;250;p33"/>
          <p:cNvSpPr/>
          <p:nvPr/>
        </p:nvSpPr>
        <p:spPr>
          <a:xfrm>
            <a:off x="701548" y="1237130"/>
            <a:ext cx="706774" cy="706774"/>
          </a:xfrm>
          <a:prstGeom prst="ellipse">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51" name="Google Shape;251;p33"/>
          <p:cNvCxnSpPr/>
          <p:nvPr/>
        </p:nvCxnSpPr>
        <p:spPr>
          <a:xfrm>
            <a:off x="-50180" y="1615754"/>
            <a:ext cx="745326"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4"/>
          <p:cNvSpPr txBox="1"/>
          <p:nvPr>
            <p:ph type="title"/>
          </p:nvPr>
        </p:nvSpPr>
        <p:spPr>
          <a:xfrm>
            <a:off x="623888" y="1501974"/>
            <a:ext cx="7886700" cy="2139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Avenir"/>
              <a:buNone/>
            </a:pPr>
            <a:r>
              <a:rPr lang="en">
                <a:latin typeface="Nunito"/>
                <a:ea typeface="Nunito"/>
                <a:cs typeface="Nunito"/>
                <a:sym typeface="Nunito"/>
              </a:rPr>
              <a:t>Section 2</a:t>
            </a:r>
            <a:endParaRPr>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623888" y="1501974"/>
            <a:ext cx="7886700" cy="2139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5400"/>
              <a:buNone/>
            </a:pPr>
            <a:r>
              <a:rPr lang="en" sz="2800">
                <a:latin typeface="Nunito"/>
                <a:ea typeface="Nunito"/>
                <a:cs typeface="Nunito"/>
                <a:sym typeface="Nunito"/>
              </a:rPr>
              <a:t>IMPACT OF DIGITAL  ON JOURNALISM</a:t>
            </a:r>
            <a:endParaRPr>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6"/>
          <p:cNvPicPr preferRelativeResize="0"/>
          <p:nvPr/>
        </p:nvPicPr>
        <p:blipFill rotWithShape="1">
          <a:blip r:embed="rId3">
            <a:alphaModFix/>
          </a:blip>
          <a:srcRect b="0" l="0" r="0" t="0"/>
          <a:stretch/>
        </p:blipFill>
        <p:spPr>
          <a:xfrm>
            <a:off x="4572001" y="1245990"/>
            <a:ext cx="4351340" cy="3263505"/>
          </a:xfrm>
          <a:prstGeom prst="rect">
            <a:avLst/>
          </a:prstGeom>
          <a:noFill/>
          <a:ln>
            <a:noFill/>
          </a:ln>
        </p:spPr>
      </p:pic>
      <p:sp>
        <p:nvSpPr>
          <p:cNvPr id="267" name="Google Shape;267;p36"/>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Impact on revenues and business models</a:t>
            </a:r>
            <a:endParaRPr>
              <a:latin typeface="Nunito"/>
              <a:ea typeface="Nunito"/>
              <a:cs typeface="Nunito"/>
              <a:sym typeface="Nunito"/>
            </a:endParaRPr>
          </a:p>
        </p:txBody>
      </p:sp>
      <p:sp>
        <p:nvSpPr>
          <p:cNvPr id="268" name="Google Shape;268;p36"/>
          <p:cNvSpPr txBox="1"/>
          <p:nvPr>
            <p:ph idx="1" type="body"/>
          </p:nvPr>
        </p:nvSpPr>
        <p:spPr>
          <a:xfrm>
            <a:off x="628650" y="1245991"/>
            <a:ext cx="3895224" cy="3263504"/>
          </a:xfrm>
          <a:prstGeom prst="rect">
            <a:avLst/>
          </a:prstGeom>
          <a:noFill/>
          <a:ln>
            <a:noFill/>
          </a:ln>
        </p:spPr>
        <p:txBody>
          <a:bodyPr anchorCtr="0" anchor="t" bIns="91425" lIns="91425" spcFirstLastPara="1" rIns="91425" wrap="square" tIns="91425">
            <a:noAutofit/>
          </a:bodyPr>
          <a:lstStyle/>
          <a:p>
            <a:pPr indent="-317500" lvl="0" marL="457200" rtl="0" algn="l">
              <a:lnSpc>
                <a:spcPct val="90000"/>
              </a:lnSpc>
              <a:spcBef>
                <a:spcPts val="0"/>
              </a:spcBef>
              <a:spcAft>
                <a:spcPts val="0"/>
              </a:spcAft>
              <a:buSzPts val="1400"/>
              <a:buChar char="●"/>
            </a:pPr>
            <a:r>
              <a:rPr lang="en" sz="1600">
                <a:solidFill>
                  <a:srgbClr val="333333"/>
                </a:solidFill>
                <a:latin typeface="Nunito"/>
                <a:ea typeface="Nunito"/>
                <a:cs typeface="Nunito"/>
                <a:sym typeface="Nunito"/>
              </a:rPr>
              <a:t>The move to </a:t>
            </a:r>
            <a:r>
              <a:rPr b="1" lang="en" sz="1600">
                <a:solidFill>
                  <a:srgbClr val="333333"/>
                </a:solidFill>
                <a:latin typeface="Nunito"/>
                <a:ea typeface="Nunito"/>
                <a:cs typeface="Nunito"/>
                <a:sym typeface="Nunito"/>
              </a:rPr>
              <a:t>digital consumption</a:t>
            </a:r>
            <a:r>
              <a:rPr lang="en" sz="1600">
                <a:solidFill>
                  <a:srgbClr val="333333"/>
                </a:solidFill>
                <a:latin typeface="Nunito"/>
                <a:ea typeface="Nunito"/>
                <a:cs typeface="Nunito"/>
                <a:sym typeface="Nunito"/>
              </a:rPr>
              <a:t> and the </a:t>
            </a:r>
            <a:r>
              <a:rPr b="1" lang="en" sz="1600">
                <a:solidFill>
                  <a:srgbClr val="333333"/>
                </a:solidFill>
                <a:latin typeface="Nunito"/>
                <a:ea typeface="Nunito"/>
                <a:cs typeface="Nunito"/>
                <a:sym typeface="Nunito"/>
              </a:rPr>
              <a:t>decline of print</a:t>
            </a:r>
            <a:r>
              <a:rPr lang="en" sz="1600">
                <a:solidFill>
                  <a:srgbClr val="333333"/>
                </a:solidFill>
                <a:latin typeface="Nunito"/>
                <a:ea typeface="Nunito"/>
                <a:cs typeface="Nunito"/>
                <a:sym typeface="Nunito"/>
              </a:rPr>
              <a:t> has changed media forever</a:t>
            </a:r>
            <a:endParaRPr sz="1600">
              <a:solidFill>
                <a:srgbClr val="333333"/>
              </a:solidFill>
              <a:latin typeface="Nunito"/>
              <a:ea typeface="Nunito"/>
              <a:cs typeface="Nunito"/>
              <a:sym typeface="Nunito"/>
            </a:endParaRPr>
          </a:p>
          <a:p>
            <a:pPr indent="-317500" lvl="0" marL="457200" rtl="0" algn="l">
              <a:lnSpc>
                <a:spcPct val="90000"/>
              </a:lnSpc>
              <a:spcBef>
                <a:spcPts val="0"/>
              </a:spcBef>
              <a:spcAft>
                <a:spcPts val="0"/>
              </a:spcAft>
              <a:buSzPts val="1400"/>
              <a:buChar char="●"/>
            </a:pPr>
            <a:r>
              <a:rPr lang="en" sz="1600">
                <a:solidFill>
                  <a:srgbClr val="333333"/>
                </a:solidFill>
                <a:latin typeface="Nunito"/>
                <a:ea typeface="Nunito"/>
                <a:cs typeface="Nunito"/>
                <a:sym typeface="Nunito"/>
              </a:rPr>
              <a:t>The main change  has been the decline in </a:t>
            </a:r>
            <a:r>
              <a:rPr b="1" lang="en" sz="1600">
                <a:solidFill>
                  <a:srgbClr val="333333"/>
                </a:solidFill>
                <a:latin typeface="Nunito"/>
                <a:ea typeface="Nunito"/>
                <a:cs typeface="Nunito"/>
                <a:sym typeface="Nunito"/>
              </a:rPr>
              <a:t>circulation revenue </a:t>
            </a:r>
            <a:r>
              <a:rPr lang="en" sz="1600">
                <a:solidFill>
                  <a:srgbClr val="333333"/>
                </a:solidFill>
                <a:latin typeface="Nunito"/>
                <a:ea typeface="Nunito"/>
                <a:cs typeface="Nunito"/>
                <a:sym typeface="Nunito"/>
              </a:rPr>
              <a:t>for print, and in turn the decline in </a:t>
            </a:r>
            <a:r>
              <a:rPr b="1" lang="en" sz="1600">
                <a:solidFill>
                  <a:srgbClr val="333333"/>
                </a:solidFill>
                <a:latin typeface="Nunito"/>
                <a:ea typeface="Nunito"/>
                <a:cs typeface="Nunito"/>
                <a:sym typeface="Nunito"/>
              </a:rPr>
              <a:t>advertising revenue</a:t>
            </a:r>
            <a:r>
              <a:rPr lang="en" sz="1600">
                <a:solidFill>
                  <a:srgbClr val="333333"/>
                </a:solidFill>
                <a:latin typeface="Nunito"/>
                <a:ea typeface="Nunito"/>
                <a:cs typeface="Nunito"/>
                <a:sym typeface="Nunito"/>
              </a:rPr>
              <a:t> as advertisers don’t want to pay for dwindling reach</a:t>
            </a:r>
            <a:endParaRPr sz="1600">
              <a:solidFill>
                <a:srgbClr val="333333"/>
              </a:solidFill>
              <a:latin typeface="Nunito"/>
              <a:ea typeface="Nunito"/>
              <a:cs typeface="Nunito"/>
              <a:sym typeface="Nunito"/>
            </a:endParaRPr>
          </a:p>
          <a:p>
            <a:pPr indent="-317500" lvl="0" marL="457200" rtl="0" algn="l">
              <a:lnSpc>
                <a:spcPct val="90000"/>
              </a:lnSpc>
              <a:spcBef>
                <a:spcPts val="0"/>
              </a:spcBef>
              <a:spcAft>
                <a:spcPts val="0"/>
              </a:spcAft>
              <a:buSzPts val="1400"/>
              <a:buChar char="●"/>
            </a:pPr>
            <a:r>
              <a:rPr b="1" lang="en" sz="1600">
                <a:solidFill>
                  <a:srgbClr val="333333"/>
                </a:solidFill>
                <a:latin typeface="Nunito"/>
                <a:ea typeface="Nunito"/>
                <a:cs typeface="Nunito"/>
                <a:sym typeface="Nunito"/>
              </a:rPr>
              <a:t>Costs</a:t>
            </a:r>
            <a:r>
              <a:rPr lang="en" sz="1600">
                <a:solidFill>
                  <a:srgbClr val="333333"/>
                </a:solidFill>
                <a:latin typeface="Nunito"/>
                <a:ea typeface="Nunito"/>
                <a:cs typeface="Nunito"/>
                <a:sym typeface="Nunito"/>
              </a:rPr>
              <a:t> remain high to print and distribute newspapers, but print revenue is declining and digital revenue is still </a:t>
            </a:r>
            <a:r>
              <a:rPr b="1" lang="en" sz="1600">
                <a:solidFill>
                  <a:srgbClr val="333333"/>
                </a:solidFill>
                <a:latin typeface="Nunito"/>
                <a:ea typeface="Nunito"/>
                <a:cs typeface="Nunito"/>
                <a:sym typeface="Nunito"/>
              </a:rPr>
              <a:t>lagging significantly</a:t>
            </a:r>
            <a:r>
              <a:rPr lang="en" sz="1600">
                <a:solidFill>
                  <a:srgbClr val="333333"/>
                </a:solidFill>
                <a:latin typeface="Nunito"/>
                <a:ea typeface="Nunito"/>
                <a:cs typeface="Nunito"/>
                <a:sym typeface="Nunito"/>
              </a:rPr>
              <a:t> behind print</a:t>
            </a:r>
            <a:endParaRPr sz="1600">
              <a:solidFill>
                <a:srgbClr val="333333"/>
              </a:solidFill>
              <a:latin typeface="Nunito"/>
              <a:ea typeface="Nunito"/>
              <a:cs typeface="Nunito"/>
              <a:sym typeface="Nunito"/>
            </a:endParaRPr>
          </a:p>
          <a:p>
            <a:pPr indent="0" lvl="0" marL="0" rtl="0" algn="l">
              <a:lnSpc>
                <a:spcPct val="90000"/>
              </a:lnSpc>
              <a:spcBef>
                <a:spcPts val="1600"/>
              </a:spcBef>
              <a:spcAft>
                <a:spcPts val="1600"/>
              </a:spcAft>
              <a:buSzPts val="1600"/>
              <a:buNone/>
            </a:pPr>
            <a:r>
              <a:t/>
            </a:r>
            <a:endParaRPr sz="1600">
              <a:solidFill>
                <a:srgbClr val="333333"/>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Impact on revenues and business models</a:t>
            </a:r>
            <a:endParaRPr>
              <a:latin typeface="Nunito"/>
              <a:ea typeface="Nunito"/>
              <a:cs typeface="Nunito"/>
              <a:sym typeface="Nunito"/>
            </a:endParaRPr>
          </a:p>
        </p:txBody>
      </p:sp>
      <p:sp>
        <p:nvSpPr>
          <p:cNvPr id="274" name="Google Shape;274;p37"/>
          <p:cNvSpPr txBox="1"/>
          <p:nvPr/>
        </p:nvSpPr>
        <p:spPr>
          <a:xfrm>
            <a:off x="628650" y="1245044"/>
            <a:ext cx="3927300" cy="3485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90000"/>
              </a:lnSpc>
              <a:spcBef>
                <a:spcPts val="0"/>
              </a:spcBef>
              <a:spcAft>
                <a:spcPts val="0"/>
              </a:spcAft>
              <a:buClr>
                <a:srgbClr val="070E63"/>
              </a:buClr>
              <a:buSzPts val="1400"/>
              <a:buFont typeface="Nunito"/>
              <a:buChar char="●"/>
            </a:pPr>
            <a:r>
              <a:rPr i="0" lang="en" sz="1600" u="none" cap="none" strike="noStrike">
                <a:solidFill>
                  <a:srgbClr val="333333"/>
                </a:solidFill>
                <a:latin typeface="Nunito"/>
                <a:ea typeface="Nunito"/>
                <a:cs typeface="Nunito"/>
                <a:sym typeface="Nunito"/>
              </a:rPr>
              <a:t>One of the reasons digital revenue is lower than it should be is that there has been an </a:t>
            </a:r>
            <a:r>
              <a:rPr b="1" i="0" lang="en" sz="1600" u="none" cap="none" strike="noStrike">
                <a:solidFill>
                  <a:srgbClr val="333333"/>
                </a:solidFill>
                <a:latin typeface="Nunito"/>
                <a:ea typeface="Nunito"/>
                <a:cs typeface="Nunito"/>
                <a:sym typeface="Nunito"/>
              </a:rPr>
              <a:t>incredibly slow response</a:t>
            </a:r>
            <a:r>
              <a:rPr i="0" lang="en" sz="1600" u="none" cap="none" strike="noStrike">
                <a:solidFill>
                  <a:srgbClr val="333333"/>
                </a:solidFill>
                <a:latin typeface="Nunito"/>
                <a:ea typeface="Nunito"/>
                <a:cs typeface="Nunito"/>
                <a:sym typeface="Nunito"/>
              </a:rPr>
              <a:t> from the industry to charge for news online</a:t>
            </a:r>
            <a:endParaRPr i="0" sz="1600" u="none" cap="none" strike="noStrike">
              <a:solidFill>
                <a:srgbClr val="333333"/>
              </a:solidFill>
              <a:latin typeface="Nunito"/>
              <a:ea typeface="Nunito"/>
              <a:cs typeface="Nunito"/>
              <a:sym typeface="Nunito"/>
            </a:endParaRPr>
          </a:p>
          <a:p>
            <a:pPr indent="-317500" lvl="0" marL="457200" marR="0" rtl="0" algn="l">
              <a:lnSpc>
                <a:spcPct val="90000"/>
              </a:lnSpc>
              <a:spcBef>
                <a:spcPts val="0"/>
              </a:spcBef>
              <a:spcAft>
                <a:spcPts val="0"/>
              </a:spcAft>
              <a:buClr>
                <a:srgbClr val="070E63"/>
              </a:buClr>
              <a:buSzPts val="1400"/>
              <a:buFont typeface="Nunito"/>
              <a:buChar char="●"/>
            </a:pPr>
            <a:r>
              <a:rPr i="0" lang="en" sz="1600" u="none" cap="none" strike="noStrike">
                <a:solidFill>
                  <a:srgbClr val="333333"/>
                </a:solidFill>
                <a:latin typeface="Nunito"/>
                <a:ea typeface="Nunito"/>
                <a:cs typeface="Nunito"/>
                <a:sym typeface="Nunito"/>
              </a:rPr>
              <a:t>As such consumers do not believe they </a:t>
            </a:r>
            <a:r>
              <a:rPr b="1" i="0" lang="en" sz="1600" u="none" cap="none" strike="noStrike">
                <a:solidFill>
                  <a:srgbClr val="333333"/>
                </a:solidFill>
                <a:latin typeface="Nunito"/>
                <a:ea typeface="Nunito"/>
                <a:cs typeface="Nunito"/>
                <a:sym typeface="Nunito"/>
              </a:rPr>
              <a:t>need to or should pay</a:t>
            </a:r>
            <a:r>
              <a:rPr i="0" lang="en" sz="1600" u="none" cap="none" strike="noStrike">
                <a:solidFill>
                  <a:srgbClr val="333333"/>
                </a:solidFill>
                <a:latin typeface="Nunito"/>
                <a:ea typeface="Nunito"/>
                <a:cs typeface="Nunito"/>
                <a:sym typeface="Nunito"/>
              </a:rPr>
              <a:t> and claim they can simply find other free sources of news - competitors or social media</a:t>
            </a:r>
            <a:endParaRPr i="0" sz="1600" u="none" cap="none" strike="noStrike">
              <a:solidFill>
                <a:srgbClr val="333333"/>
              </a:solidFill>
              <a:latin typeface="Nunito"/>
              <a:ea typeface="Nunito"/>
              <a:cs typeface="Nunito"/>
              <a:sym typeface="Nunito"/>
            </a:endParaRPr>
          </a:p>
          <a:p>
            <a:pPr indent="-317500" lvl="0" marL="457200" marR="0" rtl="0" algn="l">
              <a:lnSpc>
                <a:spcPct val="90000"/>
              </a:lnSpc>
              <a:spcBef>
                <a:spcPts val="0"/>
              </a:spcBef>
              <a:spcAft>
                <a:spcPts val="0"/>
              </a:spcAft>
              <a:buClr>
                <a:srgbClr val="070E63"/>
              </a:buClr>
              <a:buSzPts val="1400"/>
              <a:buFont typeface="Nunito"/>
              <a:buChar char="●"/>
            </a:pPr>
            <a:r>
              <a:rPr i="0" lang="en" sz="1600" u="none" cap="none" strike="noStrike">
                <a:solidFill>
                  <a:srgbClr val="333333"/>
                </a:solidFill>
                <a:latin typeface="Nunito"/>
                <a:ea typeface="Nunito"/>
                <a:cs typeface="Nunito"/>
                <a:sym typeface="Nunito"/>
              </a:rPr>
              <a:t>Too much reliance on digital ad revenue </a:t>
            </a:r>
            <a:r>
              <a:rPr b="1" i="0" lang="en" sz="1600" u="none" cap="none" strike="noStrike">
                <a:solidFill>
                  <a:srgbClr val="333333"/>
                </a:solidFill>
                <a:latin typeface="Nunito"/>
                <a:ea typeface="Nunito"/>
                <a:cs typeface="Nunito"/>
                <a:sym typeface="Nunito"/>
              </a:rPr>
              <a:t>is problematic</a:t>
            </a:r>
            <a:endParaRPr b="1" i="0" sz="1600" u="none" cap="none" strike="noStrike">
              <a:solidFill>
                <a:srgbClr val="333333"/>
              </a:solidFill>
              <a:latin typeface="Nunito"/>
              <a:ea typeface="Nunito"/>
              <a:cs typeface="Nunito"/>
              <a:sym typeface="Nunito"/>
            </a:endParaRPr>
          </a:p>
          <a:p>
            <a:pPr indent="-317500" lvl="0" marL="457200" marR="0" rtl="0" algn="l">
              <a:lnSpc>
                <a:spcPct val="90000"/>
              </a:lnSpc>
              <a:spcBef>
                <a:spcPts val="0"/>
              </a:spcBef>
              <a:spcAft>
                <a:spcPts val="0"/>
              </a:spcAft>
              <a:buClr>
                <a:srgbClr val="070E63"/>
              </a:buClr>
              <a:buSzPts val="1400"/>
              <a:buFont typeface="Nunito"/>
              <a:buChar char="●"/>
            </a:pPr>
            <a:r>
              <a:rPr i="0" lang="en" sz="1600" u="none" cap="none" strike="noStrike">
                <a:solidFill>
                  <a:srgbClr val="333333"/>
                </a:solidFill>
                <a:latin typeface="Nunito"/>
                <a:ea typeface="Nunito"/>
                <a:cs typeface="Nunito"/>
                <a:sym typeface="Nunito"/>
              </a:rPr>
              <a:t>The result is a </a:t>
            </a:r>
            <a:r>
              <a:rPr b="1" i="0" lang="en" sz="1600" u="none" cap="none" strike="noStrike">
                <a:solidFill>
                  <a:srgbClr val="333333"/>
                </a:solidFill>
                <a:latin typeface="Nunito"/>
                <a:ea typeface="Nunito"/>
                <a:cs typeface="Nunito"/>
                <a:sym typeface="Nunito"/>
              </a:rPr>
              <a:t>perfect storm</a:t>
            </a:r>
            <a:r>
              <a:rPr i="0" lang="en" sz="1600" u="none" cap="none" strike="noStrike">
                <a:solidFill>
                  <a:srgbClr val="333333"/>
                </a:solidFill>
                <a:latin typeface="Nunito"/>
                <a:ea typeface="Nunito"/>
                <a:cs typeface="Nunito"/>
                <a:sym typeface="Nunito"/>
              </a:rPr>
              <a:t> of declining revenues on all fronts for publishers </a:t>
            </a:r>
            <a:endParaRPr i="0" sz="1600" u="none" cap="none" strike="noStrike">
              <a:solidFill>
                <a:srgbClr val="333333"/>
              </a:solidFill>
              <a:latin typeface="Nunito"/>
              <a:ea typeface="Nunito"/>
              <a:cs typeface="Nunito"/>
              <a:sym typeface="Nunito"/>
            </a:endParaRPr>
          </a:p>
          <a:p>
            <a:pPr indent="0" lvl="0" marL="0" marR="0" rtl="0" algn="l">
              <a:lnSpc>
                <a:spcPct val="100000"/>
              </a:lnSpc>
              <a:spcBef>
                <a:spcPts val="1600"/>
              </a:spcBef>
              <a:spcAft>
                <a:spcPts val="0"/>
              </a:spcAft>
              <a:buClr>
                <a:srgbClr val="000000"/>
              </a:buClr>
              <a:buSzPts val="1400"/>
              <a:buFont typeface="Arial"/>
              <a:buNone/>
            </a:pPr>
            <a:r>
              <a:t/>
            </a:r>
            <a:endParaRPr i="0" sz="1600" u="none" cap="none" strike="noStrike">
              <a:solidFill>
                <a:srgbClr val="333333"/>
              </a:solidFill>
              <a:latin typeface="Nunito"/>
              <a:ea typeface="Nunito"/>
              <a:cs typeface="Nunito"/>
              <a:sym typeface="Nunito"/>
            </a:endParaRPr>
          </a:p>
        </p:txBody>
      </p:sp>
      <p:pic>
        <p:nvPicPr>
          <p:cNvPr id="275" name="Google Shape;275;p37"/>
          <p:cNvPicPr preferRelativeResize="0"/>
          <p:nvPr/>
        </p:nvPicPr>
        <p:blipFill rotWithShape="1">
          <a:blip r:embed="rId3">
            <a:alphaModFix/>
          </a:blip>
          <a:srcRect b="0" l="0" r="0" t="0"/>
          <a:stretch/>
        </p:blipFill>
        <p:spPr>
          <a:xfrm>
            <a:off x="4555948" y="620875"/>
            <a:ext cx="4497425" cy="4629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p:nvPr/>
        </p:nvSpPr>
        <p:spPr>
          <a:xfrm>
            <a:off x="4948518" y="1721224"/>
            <a:ext cx="3692018" cy="2595282"/>
          </a:xfrm>
          <a:prstGeom prst="rect">
            <a:avLst/>
          </a:prstGeom>
          <a:noFill/>
          <a:ln cap="flat" cmpd="sng" w="25400">
            <a:solidFill>
              <a:srgbClr val="070E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 name="Google Shape;146;p20"/>
          <p:cNvSpPr txBox="1"/>
          <p:nvPr>
            <p:ph type="title"/>
          </p:nvPr>
        </p:nvSpPr>
        <p:spPr>
          <a:xfrm>
            <a:off x="628650" y="632301"/>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t>Introduction: Video and Audio </a:t>
            </a:r>
            <a:endParaRPr/>
          </a:p>
        </p:txBody>
      </p:sp>
      <p:sp>
        <p:nvSpPr>
          <p:cNvPr id="147" name="Google Shape;147;p20"/>
          <p:cNvSpPr txBox="1"/>
          <p:nvPr>
            <p:ph idx="1" type="body"/>
          </p:nvPr>
        </p:nvSpPr>
        <p:spPr>
          <a:xfrm>
            <a:off x="628650" y="1245991"/>
            <a:ext cx="7886700" cy="3263504"/>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600"/>
              <a:buNone/>
            </a:pPr>
            <a:r>
              <a:t/>
            </a:r>
            <a:endParaRPr/>
          </a:p>
          <a:p>
            <a:pPr indent="0" lvl="0" marL="0" rtl="0" algn="l">
              <a:lnSpc>
                <a:spcPct val="90000"/>
              </a:lnSpc>
              <a:spcBef>
                <a:spcPts val="1600"/>
              </a:spcBef>
              <a:spcAft>
                <a:spcPts val="1600"/>
              </a:spcAft>
              <a:buSzPts val="1600"/>
              <a:buNone/>
            </a:pPr>
            <a:r>
              <a:t/>
            </a:r>
            <a:endParaRPr/>
          </a:p>
        </p:txBody>
      </p:sp>
      <p:sp>
        <p:nvSpPr>
          <p:cNvPr id="148" name="Google Shape;148;p20"/>
          <p:cNvSpPr txBox="1"/>
          <p:nvPr>
            <p:ph idx="4294967295" type="body"/>
          </p:nvPr>
        </p:nvSpPr>
        <p:spPr>
          <a:xfrm>
            <a:off x="5471513" y="1777211"/>
            <a:ext cx="3048000" cy="1204912"/>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i="1" lang="en" sz="1500">
                <a:solidFill>
                  <a:srgbClr val="333333"/>
                </a:solidFill>
                <a:latin typeface="Nunito"/>
                <a:ea typeface="Nunito"/>
                <a:cs typeface="Nunito"/>
                <a:sym typeface="Nunito"/>
              </a:rPr>
              <a:t>For a multimedia  introduction to this session, please click on the “play” button on the left or on the audio file below. </a:t>
            </a:r>
            <a:endParaRPr i="1" sz="1500">
              <a:solidFill>
                <a:srgbClr val="333333"/>
              </a:solidFill>
              <a:latin typeface="Nunito"/>
              <a:ea typeface="Nunito"/>
              <a:cs typeface="Nunito"/>
              <a:sym typeface="Nunito"/>
            </a:endParaRPr>
          </a:p>
        </p:txBody>
      </p:sp>
      <p:pic>
        <p:nvPicPr>
          <p:cNvPr id="149" name="Google Shape;149;p20"/>
          <p:cNvPicPr preferRelativeResize="0"/>
          <p:nvPr/>
        </p:nvPicPr>
        <p:blipFill rotWithShape="1">
          <a:blip r:embed="rId3">
            <a:alphaModFix/>
          </a:blip>
          <a:srcRect b="20253" l="0" r="0" t="16294"/>
          <a:stretch/>
        </p:blipFill>
        <p:spPr>
          <a:xfrm>
            <a:off x="67236" y="1128180"/>
            <a:ext cx="5957525" cy="3780000"/>
          </a:xfrm>
          <a:prstGeom prst="rect">
            <a:avLst/>
          </a:prstGeom>
          <a:noFill/>
          <a:ln>
            <a:noFill/>
          </a:ln>
        </p:spPr>
      </p:pic>
      <p:pic>
        <p:nvPicPr>
          <p:cNvPr id="150" name="Google Shape;150;p20"/>
          <p:cNvPicPr preferRelativeResize="0"/>
          <p:nvPr/>
        </p:nvPicPr>
        <p:blipFill rotWithShape="1">
          <a:blip r:embed="rId4">
            <a:alphaModFix/>
          </a:blip>
          <a:srcRect b="0" l="0" r="0" t="0"/>
          <a:stretch/>
        </p:blipFill>
        <p:spPr>
          <a:xfrm>
            <a:off x="2380129" y="2498268"/>
            <a:ext cx="1360712" cy="1361038"/>
          </a:xfrm>
          <a:prstGeom prst="rect">
            <a:avLst/>
          </a:prstGeom>
          <a:noFill/>
          <a:ln>
            <a:noFill/>
          </a:ln>
        </p:spPr>
      </p:pic>
      <p:pic>
        <p:nvPicPr>
          <p:cNvPr id="151" name="Google Shape;151;p20" title="Intro to AI - WITH SUBTITLES.mp4">
            <a:hlinkClick r:id="rId5"/>
          </p:cNvPr>
          <p:cNvPicPr preferRelativeResize="0"/>
          <p:nvPr/>
        </p:nvPicPr>
        <p:blipFill>
          <a:blip r:embed="rId6">
            <a:alphaModFix/>
          </a:blip>
          <a:stretch>
            <a:fillRect/>
          </a:stretch>
        </p:blipFill>
        <p:spPr>
          <a:xfrm>
            <a:off x="905725" y="1661875"/>
            <a:ext cx="4295949" cy="2775325"/>
          </a:xfrm>
          <a:prstGeom prst="rect">
            <a:avLst/>
          </a:prstGeom>
          <a:noFill/>
          <a:ln>
            <a:noFill/>
          </a:ln>
        </p:spPr>
      </p:pic>
      <p:pic>
        <p:nvPicPr>
          <p:cNvPr id="152" name="Google Shape;152;p20" title="INTRO to A1 AUDIO.mp3">
            <a:hlinkClick r:id="rId7"/>
          </p:cNvPr>
          <p:cNvPicPr preferRelativeResize="0"/>
          <p:nvPr/>
        </p:nvPicPr>
        <p:blipFill>
          <a:blip r:embed="rId8">
            <a:alphaModFix/>
          </a:blip>
          <a:stretch>
            <a:fillRect/>
          </a:stretch>
        </p:blipFill>
        <p:spPr>
          <a:xfrm>
            <a:off x="6102725" y="3155575"/>
            <a:ext cx="1472450" cy="1472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txBox="1"/>
          <p:nvPr>
            <p:ph type="title"/>
          </p:nvPr>
        </p:nvSpPr>
        <p:spPr>
          <a:xfrm>
            <a:off x="216450" y="620875"/>
            <a:ext cx="8298900" cy="458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Listen and Learn: World Press Trends</a:t>
            </a:r>
            <a:endParaRPr>
              <a:latin typeface="Nunito"/>
              <a:ea typeface="Nunito"/>
              <a:cs typeface="Nunito"/>
              <a:sym typeface="Nunito"/>
            </a:endParaRPr>
          </a:p>
        </p:txBody>
      </p:sp>
      <p:sp>
        <p:nvSpPr>
          <p:cNvPr id="281" name="Google Shape;281;p38"/>
          <p:cNvSpPr/>
          <p:nvPr/>
        </p:nvSpPr>
        <p:spPr>
          <a:xfrm>
            <a:off x="323100" y="1953225"/>
            <a:ext cx="2529000" cy="1949700"/>
          </a:xfrm>
          <a:prstGeom prst="chevron">
            <a:avLst>
              <a:gd fmla="val 50000" name="adj"/>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2" name="Google Shape;282;p38" title="A1 WPT REVENUE SLIDES - WITH SUBTITLES.mp4">
            <a:hlinkClick r:id="rId3"/>
          </p:cNvPr>
          <p:cNvPicPr preferRelativeResize="0"/>
          <p:nvPr/>
        </p:nvPicPr>
        <p:blipFill>
          <a:blip r:embed="rId4">
            <a:alphaModFix/>
          </a:blip>
          <a:stretch>
            <a:fillRect/>
          </a:stretch>
        </p:blipFill>
        <p:spPr>
          <a:xfrm>
            <a:off x="3537900" y="1536475"/>
            <a:ext cx="4371050" cy="273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9"/>
          <p:cNvSpPr txBox="1"/>
          <p:nvPr>
            <p:ph idx="4294967295" type="title"/>
          </p:nvPr>
        </p:nvSpPr>
        <p:spPr>
          <a:xfrm>
            <a:off x="501235" y="473762"/>
            <a:ext cx="2245106" cy="153150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World Press Trends: Print vs digital revenue</a:t>
            </a:r>
            <a:endParaRPr sz="2400">
              <a:solidFill>
                <a:srgbClr val="070E63"/>
              </a:solidFill>
              <a:latin typeface="Nunito"/>
              <a:ea typeface="Nunito"/>
              <a:cs typeface="Nunito"/>
              <a:sym typeface="Nunito"/>
            </a:endParaRPr>
          </a:p>
        </p:txBody>
      </p:sp>
      <p:pic>
        <p:nvPicPr>
          <p:cNvPr id="289" name="Google Shape;289;p39"/>
          <p:cNvPicPr preferRelativeResize="0"/>
          <p:nvPr/>
        </p:nvPicPr>
        <p:blipFill rotWithShape="1">
          <a:blip r:embed="rId3">
            <a:alphaModFix/>
          </a:blip>
          <a:srcRect b="0" l="0" r="0" t="-2532"/>
          <a:stretch/>
        </p:blipFill>
        <p:spPr>
          <a:xfrm>
            <a:off x="2746350" y="473750"/>
            <a:ext cx="6285874" cy="3510474"/>
          </a:xfrm>
          <a:prstGeom prst="rect">
            <a:avLst/>
          </a:prstGeom>
          <a:noFill/>
          <a:ln cap="flat" cmpd="sng" w="9525">
            <a:solidFill>
              <a:srgbClr val="BFBFB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0"/>
          <p:cNvSpPr txBox="1"/>
          <p:nvPr>
            <p:ph idx="4294967295" type="title"/>
          </p:nvPr>
        </p:nvSpPr>
        <p:spPr>
          <a:xfrm>
            <a:off x="501235" y="473762"/>
            <a:ext cx="2245106" cy="153150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World Press Trends: ad spend breakdown</a:t>
            </a:r>
            <a:endParaRPr sz="2400">
              <a:solidFill>
                <a:srgbClr val="070E63"/>
              </a:solidFill>
              <a:latin typeface="Nunito"/>
              <a:ea typeface="Nunito"/>
              <a:cs typeface="Nunito"/>
              <a:sym typeface="Nunito"/>
            </a:endParaRPr>
          </a:p>
        </p:txBody>
      </p:sp>
      <p:pic>
        <p:nvPicPr>
          <p:cNvPr id="296" name="Google Shape;296;p40"/>
          <p:cNvPicPr preferRelativeResize="0"/>
          <p:nvPr/>
        </p:nvPicPr>
        <p:blipFill rotWithShape="1">
          <a:blip r:embed="rId3">
            <a:alphaModFix/>
          </a:blip>
          <a:srcRect b="0" l="-1804" r="0" t="-2171"/>
          <a:stretch/>
        </p:blipFill>
        <p:spPr>
          <a:xfrm>
            <a:off x="2646947" y="489804"/>
            <a:ext cx="6513095" cy="3614211"/>
          </a:xfrm>
          <a:prstGeom prst="rect">
            <a:avLst/>
          </a:prstGeom>
          <a:noFill/>
          <a:ln cap="flat" cmpd="sng" w="9525">
            <a:solidFill>
              <a:srgbClr val="BFBFB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1"/>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1"/>
          <p:cNvSpPr txBox="1"/>
          <p:nvPr>
            <p:ph idx="4294967295" type="title"/>
          </p:nvPr>
        </p:nvSpPr>
        <p:spPr>
          <a:xfrm>
            <a:off x="501235" y="473762"/>
            <a:ext cx="2245106" cy="153150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World Press Trends: print leading revenues</a:t>
            </a:r>
            <a:endParaRPr sz="2400">
              <a:solidFill>
                <a:srgbClr val="070E63"/>
              </a:solidFill>
              <a:latin typeface="Nunito"/>
              <a:ea typeface="Nunito"/>
              <a:cs typeface="Nunito"/>
              <a:sym typeface="Nunito"/>
            </a:endParaRPr>
          </a:p>
        </p:txBody>
      </p:sp>
      <p:pic>
        <p:nvPicPr>
          <p:cNvPr id="303" name="Google Shape;303;p41"/>
          <p:cNvPicPr preferRelativeResize="0"/>
          <p:nvPr/>
        </p:nvPicPr>
        <p:blipFill rotWithShape="1">
          <a:blip r:embed="rId3">
            <a:alphaModFix/>
          </a:blip>
          <a:srcRect b="0" l="0" r="0" t="0"/>
          <a:stretch/>
        </p:blipFill>
        <p:spPr>
          <a:xfrm>
            <a:off x="2746341" y="497110"/>
            <a:ext cx="6429743" cy="3594474"/>
          </a:xfrm>
          <a:prstGeom prst="rect">
            <a:avLst/>
          </a:prstGeom>
          <a:noFill/>
          <a:ln cap="flat" cmpd="sng" w="9525">
            <a:solidFill>
              <a:srgbClr val="BFBFBF"/>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2"/>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2"/>
          <p:cNvSpPr txBox="1"/>
          <p:nvPr>
            <p:ph idx="4294967295" type="title"/>
          </p:nvPr>
        </p:nvSpPr>
        <p:spPr>
          <a:xfrm>
            <a:off x="501235" y="473762"/>
            <a:ext cx="2245106" cy="153150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Growth is stronger in developing markets</a:t>
            </a:r>
            <a:endParaRPr sz="2400">
              <a:solidFill>
                <a:srgbClr val="070E63"/>
              </a:solidFill>
              <a:latin typeface="Nunito"/>
              <a:ea typeface="Nunito"/>
              <a:cs typeface="Nunito"/>
              <a:sym typeface="Nunito"/>
            </a:endParaRPr>
          </a:p>
        </p:txBody>
      </p:sp>
      <p:pic>
        <p:nvPicPr>
          <p:cNvPr id="310" name="Google Shape;310;p42"/>
          <p:cNvPicPr preferRelativeResize="0"/>
          <p:nvPr/>
        </p:nvPicPr>
        <p:blipFill rotWithShape="1">
          <a:blip r:embed="rId3">
            <a:alphaModFix/>
          </a:blip>
          <a:srcRect b="0" l="0" r="0" t="0"/>
          <a:stretch/>
        </p:blipFill>
        <p:spPr>
          <a:xfrm>
            <a:off x="2692552" y="473762"/>
            <a:ext cx="6489639" cy="3618550"/>
          </a:xfrm>
          <a:prstGeom prst="rect">
            <a:avLst/>
          </a:prstGeom>
          <a:noFill/>
          <a:ln cap="flat" cmpd="sng" w="9525">
            <a:solidFill>
              <a:srgbClr val="BFBFBF"/>
            </a:solidFill>
            <a:prstDash val="solid"/>
            <a:round/>
            <a:headEnd len="sm" w="sm" type="none"/>
            <a:tailEnd len="sm" w="sm" type="none"/>
          </a:ln>
        </p:spPr>
      </p:pic>
      <p:sp>
        <p:nvSpPr>
          <p:cNvPr id="311" name="Google Shape;311;p42"/>
          <p:cNvSpPr/>
          <p:nvPr/>
        </p:nvSpPr>
        <p:spPr>
          <a:xfrm>
            <a:off x="1895786" y="1473109"/>
            <a:ext cx="1102942" cy="1064308"/>
          </a:xfrm>
          <a:prstGeom prst="wedgeEllipseCallout">
            <a:avLst>
              <a:gd fmla="val 47252" name="adj1"/>
              <a:gd fmla="val -4569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FFFFFF"/>
                </a:solidFill>
                <a:latin typeface="Nunito"/>
                <a:ea typeface="Nunito"/>
                <a:cs typeface="Nunito"/>
                <a:sym typeface="Nunito"/>
              </a:rPr>
              <a:t>Nigeria, South Africa, rest of world category: up 67%!</a:t>
            </a:r>
            <a:endParaRPr i="0" sz="900" u="none" cap="none" strike="noStrike">
              <a:solidFill>
                <a:srgbClr val="FFFFFF"/>
              </a:solidFill>
              <a:latin typeface="Nunito"/>
              <a:ea typeface="Nunito"/>
              <a:cs typeface="Nunito"/>
              <a:sym typeface="Nunito"/>
            </a:endParaRPr>
          </a:p>
        </p:txBody>
      </p:sp>
      <p:sp>
        <p:nvSpPr>
          <p:cNvPr id="312" name="Google Shape;312;p42"/>
          <p:cNvSpPr/>
          <p:nvPr/>
        </p:nvSpPr>
        <p:spPr>
          <a:xfrm>
            <a:off x="6569450" y="1588923"/>
            <a:ext cx="1171552" cy="755282"/>
          </a:xfrm>
          <a:prstGeom prst="wedgeEllipseCallout">
            <a:avLst>
              <a:gd fmla="val 46036" name="adj1"/>
              <a:gd fmla="val -6344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FFFFFF"/>
                </a:solidFill>
                <a:latin typeface="Nunito"/>
                <a:ea typeface="Nunito"/>
                <a:cs typeface="Nunito"/>
                <a:sym typeface="Nunito"/>
              </a:rPr>
              <a:t>Mid East, North Africa down 36% in 5 years</a:t>
            </a:r>
            <a:endParaRPr i="0" sz="900" u="none" cap="none" strike="noStrike">
              <a:solidFill>
                <a:srgbClr val="FFFFFF"/>
              </a:solidFill>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3"/>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Print to digital convergence: what it means</a:t>
            </a:r>
            <a:endParaRPr>
              <a:latin typeface="Nunito"/>
              <a:ea typeface="Nunito"/>
              <a:cs typeface="Nunito"/>
              <a:sym typeface="Nunito"/>
            </a:endParaRPr>
          </a:p>
        </p:txBody>
      </p:sp>
      <p:sp>
        <p:nvSpPr>
          <p:cNvPr id="318" name="Google Shape;318;p43"/>
          <p:cNvSpPr txBox="1"/>
          <p:nvPr>
            <p:ph idx="1" type="body"/>
          </p:nvPr>
        </p:nvSpPr>
        <p:spPr>
          <a:xfrm>
            <a:off x="628650" y="1246000"/>
            <a:ext cx="4503000" cy="3292800"/>
          </a:xfrm>
          <a:prstGeom prst="rect">
            <a:avLst/>
          </a:prstGeom>
          <a:noFill/>
          <a:ln>
            <a:noFill/>
          </a:ln>
        </p:spPr>
        <p:txBody>
          <a:bodyPr anchorCtr="0" anchor="t" bIns="91425" lIns="91425" spcFirstLastPara="1" rIns="91425" wrap="square" tIns="91425">
            <a:noAutofit/>
          </a:bodyPr>
          <a:lstStyle/>
          <a:p>
            <a:pPr indent="-311150" lvl="0" marL="457200" rtl="0" algn="l">
              <a:lnSpc>
                <a:spcPct val="90000"/>
              </a:lnSpc>
              <a:spcBef>
                <a:spcPts val="600"/>
              </a:spcBef>
              <a:spcAft>
                <a:spcPts val="0"/>
              </a:spcAft>
              <a:buSzPts val="1300"/>
              <a:buChar char="●"/>
            </a:pPr>
            <a:r>
              <a:rPr lang="en" sz="1350">
                <a:solidFill>
                  <a:srgbClr val="333333"/>
                </a:solidFill>
                <a:latin typeface="Nunito"/>
                <a:ea typeface="Nunito"/>
                <a:cs typeface="Nunito"/>
                <a:sym typeface="Nunito"/>
              </a:rPr>
              <a:t>Most media companies are in some form of </a:t>
            </a:r>
            <a:r>
              <a:rPr b="1" lang="en" sz="1350">
                <a:solidFill>
                  <a:srgbClr val="333333"/>
                </a:solidFill>
                <a:latin typeface="Nunito"/>
                <a:ea typeface="Nunito"/>
                <a:cs typeface="Nunito"/>
                <a:sym typeface="Nunito"/>
              </a:rPr>
              <a:t>transition</a:t>
            </a:r>
            <a:r>
              <a:rPr lang="en" sz="1350">
                <a:solidFill>
                  <a:srgbClr val="333333"/>
                </a:solidFill>
                <a:latin typeface="Nunito"/>
                <a:ea typeface="Nunito"/>
                <a:cs typeface="Nunito"/>
                <a:sym typeface="Nunito"/>
              </a:rPr>
              <a:t>: for many print is still the driving force, for others digital is the kingpin</a:t>
            </a:r>
            <a:endParaRPr sz="135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350">
                <a:solidFill>
                  <a:srgbClr val="333333"/>
                </a:solidFill>
                <a:latin typeface="Nunito"/>
                <a:ea typeface="Nunito"/>
                <a:cs typeface="Nunito"/>
                <a:sym typeface="Nunito"/>
              </a:rPr>
              <a:t>This depends on what stage in the evolution the company is: does print have the greater “</a:t>
            </a:r>
            <a:r>
              <a:rPr b="1" lang="en" sz="1350">
                <a:solidFill>
                  <a:srgbClr val="333333"/>
                </a:solidFill>
                <a:latin typeface="Nunito"/>
                <a:ea typeface="Nunito"/>
                <a:cs typeface="Nunito"/>
                <a:sym typeface="Nunito"/>
              </a:rPr>
              <a:t>gravitational pull</a:t>
            </a:r>
            <a:r>
              <a:rPr lang="en" sz="1350">
                <a:solidFill>
                  <a:srgbClr val="333333"/>
                </a:solidFill>
                <a:latin typeface="Nunito"/>
                <a:ea typeface="Nunito"/>
                <a:cs typeface="Nunito"/>
                <a:sym typeface="Nunito"/>
              </a:rPr>
              <a:t>” on the newsroom - and on management because of greater revenues?</a:t>
            </a:r>
            <a:endParaRPr sz="135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350">
                <a:solidFill>
                  <a:srgbClr val="333333"/>
                </a:solidFill>
                <a:latin typeface="Nunito"/>
                <a:ea typeface="Nunito"/>
                <a:cs typeface="Nunito"/>
                <a:sym typeface="Nunito"/>
              </a:rPr>
              <a:t>Or has management decided that digital (despite low revenue) needs to be front and centre of strategy - rather than on the edge of your universe -  in order to </a:t>
            </a:r>
            <a:r>
              <a:rPr b="1" lang="en" sz="1350">
                <a:solidFill>
                  <a:srgbClr val="333333"/>
                </a:solidFill>
                <a:latin typeface="Nunito"/>
                <a:ea typeface="Nunito"/>
                <a:cs typeface="Nunito"/>
                <a:sym typeface="Nunito"/>
              </a:rPr>
              <a:t>future-proof</a:t>
            </a:r>
            <a:r>
              <a:rPr lang="en" sz="1350">
                <a:solidFill>
                  <a:srgbClr val="333333"/>
                </a:solidFill>
                <a:latin typeface="Nunito"/>
                <a:ea typeface="Nunito"/>
                <a:cs typeface="Nunito"/>
                <a:sym typeface="Nunito"/>
              </a:rPr>
              <a:t> the business? </a:t>
            </a:r>
            <a:endParaRPr sz="135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350">
                <a:solidFill>
                  <a:srgbClr val="333333"/>
                </a:solidFill>
                <a:latin typeface="Nunito"/>
                <a:ea typeface="Nunito"/>
                <a:cs typeface="Nunito"/>
                <a:sym typeface="Nunito"/>
              </a:rPr>
              <a:t>“</a:t>
            </a:r>
            <a:r>
              <a:rPr b="1" lang="en" sz="1350">
                <a:solidFill>
                  <a:srgbClr val="333333"/>
                </a:solidFill>
                <a:latin typeface="Nunito"/>
                <a:ea typeface="Nunito"/>
                <a:cs typeface="Nunito"/>
                <a:sym typeface="Nunito"/>
              </a:rPr>
              <a:t>Convergence</a:t>
            </a:r>
            <a:r>
              <a:rPr lang="en" sz="1350">
                <a:solidFill>
                  <a:srgbClr val="333333"/>
                </a:solidFill>
                <a:latin typeface="Nunito"/>
                <a:ea typeface="Nunito"/>
                <a:cs typeface="Nunito"/>
                <a:sym typeface="Nunito"/>
              </a:rPr>
              <a:t>” in this sense is the </a:t>
            </a:r>
            <a:r>
              <a:rPr b="1" lang="en" sz="1350">
                <a:solidFill>
                  <a:srgbClr val="333333"/>
                </a:solidFill>
                <a:latin typeface="Nunito"/>
                <a:ea typeface="Nunito"/>
                <a:cs typeface="Nunito"/>
                <a:sym typeface="Nunito"/>
              </a:rPr>
              <a:t>reprioritisation </a:t>
            </a:r>
            <a:r>
              <a:rPr lang="en" sz="1350">
                <a:solidFill>
                  <a:srgbClr val="333333"/>
                </a:solidFill>
                <a:latin typeface="Nunito"/>
                <a:ea typeface="Nunito"/>
                <a:cs typeface="Nunito"/>
                <a:sym typeface="Nunito"/>
              </a:rPr>
              <a:t>and </a:t>
            </a:r>
            <a:r>
              <a:rPr b="1" lang="en" sz="1350">
                <a:solidFill>
                  <a:srgbClr val="333333"/>
                </a:solidFill>
                <a:latin typeface="Nunito"/>
                <a:ea typeface="Nunito"/>
                <a:cs typeface="Nunito"/>
                <a:sym typeface="Nunito"/>
              </a:rPr>
              <a:t>rebalancing </a:t>
            </a:r>
            <a:r>
              <a:rPr lang="en" sz="1350">
                <a:solidFill>
                  <a:srgbClr val="333333"/>
                </a:solidFill>
                <a:latin typeface="Nunito"/>
                <a:ea typeface="Nunito"/>
                <a:cs typeface="Nunito"/>
                <a:sym typeface="Nunito"/>
              </a:rPr>
              <a:t>of traditional business models to meet the new challenges of a digital world (See </a:t>
            </a:r>
            <a:r>
              <a:rPr lang="en" sz="1350" u="sng">
                <a:solidFill>
                  <a:srgbClr val="333333"/>
                </a:solidFill>
                <a:latin typeface="Nunito"/>
                <a:ea typeface="Nunito"/>
                <a:cs typeface="Nunito"/>
                <a:sym typeface="Nunito"/>
                <a:hlinkClick action="ppaction://hlinkshowjump?jump=nextslide">
                  <a:extLst>
                    <a:ext uri="{A12FA001-AC4F-418D-AE19-62706E023703}">
                      <ahyp:hlinkClr val="tx"/>
                    </a:ext>
                  </a:extLst>
                </a:hlinkClick>
              </a:rPr>
              <a:t>this </a:t>
            </a:r>
            <a:r>
              <a:rPr lang="en" sz="1350" u="sng">
                <a:solidFill>
                  <a:srgbClr val="333333"/>
                </a:solidFill>
                <a:latin typeface="Nunito"/>
                <a:ea typeface="Nunito"/>
                <a:cs typeface="Nunito"/>
                <a:sym typeface="Nunito"/>
                <a:hlinkClick action="ppaction://hlinkshowjump?jump=nextslide">
                  <a:extLst>
                    <a:ext uri="{A12FA001-AC4F-418D-AE19-62706E023703}">
                      <ahyp:hlinkClr val="tx"/>
                    </a:ext>
                  </a:extLst>
                </a:hlinkClick>
              </a:rPr>
              <a:t>quote</a:t>
            </a:r>
            <a:r>
              <a:rPr lang="en" sz="1350">
                <a:solidFill>
                  <a:srgbClr val="333333"/>
                </a:solidFill>
                <a:latin typeface="Nunito"/>
                <a:ea typeface="Nunito"/>
                <a:cs typeface="Nunito"/>
                <a:sym typeface="Nunito"/>
              </a:rPr>
              <a:t> to make the point!)</a:t>
            </a:r>
            <a:endParaRPr sz="1350">
              <a:solidFill>
                <a:srgbClr val="333333"/>
              </a:solidFill>
              <a:latin typeface="Nunito"/>
              <a:ea typeface="Nunito"/>
              <a:cs typeface="Nunito"/>
              <a:sym typeface="Nunito"/>
            </a:endParaRPr>
          </a:p>
        </p:txBody>
      </p:sp>
      <p:pic>
        <p:nvPicPr>
          <p:cNvPr id="319" name="Google Shape;319;p43"/>
          <p:cNvPicPr preferRelativeResize="0"/>
          <p:nvPr/>
        </p:nvPicPr>
        <p:blipFill rotWithShape="1">
          <a:blip r:embed="rId3">
            <a:alphaModFix/>
          </a:blip>
          <a:srcRect b="0" l="0" r="0" t="0"/>
          <a:stretch/>
        </p:blipFill>
        <p:spPr>
          <a:xfrm>
            <a:off x="5186225" y="1528225"/>
            <a:ext cx="3873101" cy="2655375"/>
          </a:xfrm>
          <a:prstGeom prst="rect">
            <a:avLst/>
          </a:prstGeom>
          <a:noFill/>
          <a:ln>
            <a:noFill/>
          </a:ln>
        </p:spPr>
      </p:pic>
      <p:pic>
        <p:nvPicPr>
          <p:cNvPr id="320" name="Google Shape;320;p43"/>
          <p:cNvPicPr preferRelativeResize="0"/>
          <p:nvPr/>
        </p:nvPicPr>
        <p:blipFill rotWithShape="1">
          <a:blip r:embed="rId4">
            <a:alphaModFix/>
          </a:blip>
          <a:srcRect b="36469" l="0" r="64871" t="36340"/>
          <a:stretch/>
        </p:blipFill>
        <p:spPr>
          <a:xfrm>
            <a:off x="7121975" y="1245991"/>
            <a:ext cx="1806873" cy="1398495"/>
          </a:xfrm>
          <a:prstGeom prst="rect">
            <a:avLst/>
          </a:prstGeom>
          <a:noFill/>
          <a:ln>
            <a:noFill/>
          </a:ln>
        </p:spPr>
      </p:pic>
      <p:sp>
        <p:nvSpPr>
          <p:cNvPr id="321" name="Google Shape;321;p43"/>
          <p:cNvSpPr/>
          <p:nvPr/>
        </p:nvSpPr>
        <p:spPr>
          <a:xfrm>
            <a:off x="7490731" y="1718950"/>
            <a:ext cx="83227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PRINT?</a:t>
            </a:r>
            <a:endParaRPr b="1" i="0" sz="1400" u="none" cap="none" strike="noStrike">
              <a:solidFill>
                <a:srgbClr val="FFFFFF"/>
              </a:solidFill>
              <a:latin typeface="Arial"/>
              <a:ea typeface="Arial"/>
              <a:cs typeface="Arial"/>
              <a:sym typeface="Arial"/>
            </a:endParaRPr>
          </a:p>
        </p:txBody>
      </p:sp>
      <p:pic>
        <p:nvPicPr>
          <p:cNvPr id="322" name="Google Shape;322;p43"/>
          <p:cNvPicPr preferRelativeResize="0"/>
          <p:nvPr/>
        </p:nvPicPr>
        <p:blipFill rotWithShape="1">
          <a:blip r:embed="rId4">
            <a:alphaModFix/>
          </a:blip>
          <a:srcRect b="15609" l="4541" r="64871" t="65753"/>
          <a:stretch/>
        </p:blipFill>
        <p:spPr>
          <a:xfrm>
            <a:off x="5131553" y="2173199"/>
            <a:ext cx="1573307" cy="958706"/>
          </a:xfrm>
          <a:prstGeom prst="rect">
            <a:avLst/>
          </a:prstGeom>
          <a:noFill/>
          <a:ln>
            <a:noFill/>
          </a:ln>
        </p:spPr>
      </p:pic>
      <p:sp>
        <p:nvSpPr>
          <p:cNvPr id="323" name="Google Shape;323;p43"/>
          <p:cNvSpPr/>
          <p:nvPr/>
        </p:nvSpPr>
        <p:spPr>
          <a:xfrm>
            <a:off x="5459845" y="2412010"/>
            <a:ext cx="101021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DIGITAL?</a:t>
            </a:r>
            <a:endParaRPr b="1" i="0" sz="1400" u="none" cap="none" strike="noStrike">
              <a:solidFill>
                <a:srgbClr val="FFFFFF"/>
              </a:solidFill>
              <a:latin typeface="Arial"/>
              <a:ea typeface="Arial"/>
              <a:cs typeface="Arial"/>
              <a:sym typeface="Arial"/>
            </a:endParaRPr>
          </a:p>
        </p:txBody>
      </p:sp>
      <p:pic>
        <p:nvPicPr>
          <p:cNvPr id="324" name="Google Shape;324;p43"/>
          <p:cNvPicPr preferRelativeResize="0"/>
          <p:nvPr/>
        </p:nvPicPr>
        <p:blipFill rotWithShape="1">
          <a:blip r:embed="rId4">
            <a:alphaModFix/>
          </a:blip>
          <a:srcRect b="61479" l="3660" r="62877" t="10026"/>
          <a:stretch/>
        </p:blipFill>
        <p:spPr>
          <a:xfrm flipH="1" rot="10800000">
            <a:off x="5609446" y="3362954"/>
            <a:ext cx="1721224" cy="1465733"/>
          </a:xfrm>
          <a:prstGeom prst="rect">
            <a:avLst/>
          </a:prstGeom>
          <a:noFill/>
          <a:ln>
            <a:noFill/>
          </a:ln>
        </p:spPr>
      </p:pic>
      <p:sp>
        <p:nvSpPr>
          <p:cNvPr id="325" name="Google Shape;325;p43"/>
          <p:cNvSpPr/>
          <p:nvPr/>
        </p:nvSpPr>
        <p:spPr>
          <a:xfrm>
            <a:off x="5843927" y="4095820"/>
            <a:ext cx="128272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NEWSROOM</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nvSpPr>
        <p:spPr>
          <a:xfrm>
            <a:off x="447446" y="908426"/>
            <a:ext cx="2270335" cy="45878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200"/>
              <a:buFont typeface="Merriweather"/>
              <a:buNone/>
            </a:pPr>
            <a:r>
              <a:rPr i="0" lang="en" sz="2400" u="none" cap="none" strike="noStrike">
                <a:solidFill>
                  <a:srgbClr val="070E63"/>
                </a:solidFill>
                <a:latin typeface="Nunito"/>
                <a:ea typeface="Nunito"/>
                <a:cs typeface="Nunito"/>
                <a:sym typeface="Nunito"/>
              </a:rPr>
              <a:t>A reminder…</a:t>
            </a:r>
            <a:endParaRPr i="0" sz="2400" u="none" cap="none" strike="noStrike">
              <a:solidFill>
                <a:srgbClr val="070E63"/>
              </a:solidFill>
              <a:latin typeface="Nunito"/>
              <a:ea typeface="Nunito"/>
              <a:cs typeface="Nunito"/>
              <a:sym typeface="Nunito"/>
            </a:endParaRPr>
          </a:p>
        </p:txBody>
      </p:sp>
      <p:sp>
        <p:nvSpPr>
          <p:cNvPr id="331" name="Google Shape;331;p44"/>
          <p:cNvSpPr txBox="1"/>
          <p:nvPr/>
        </p:nvSpPr>
        <p:spPr>
          <a:xfrm>
            <a:off x="447446" y="1367213"/>
            <a:ext cx="4173314" cy="2631294"/>
          </a:xfrm>
          <a:prstGeom prst="rect">
            <a:avLst/>
          </a:prstGeom>
          <a:noFill/>
          <a:ln>
            <a:noFill/>
          </a:ln>
        </p:spPr>
        <p:txBody>
          <a:bodyPr anchorCtr="0" anchor="ctr" bIns="45700" lIns="91425" spcFirstLastPara="1" rIns="91425" wrap="square" tIns="45700">
            <a:noAutofit/>
          </a:bodyPr>
          <a:lstStyle/>
          <a:p>
            <a:pPr indent="0" lvl="0" marL="95250" marR="0" rtl="0" algn="l">
              <a:lnSpc>
                <a:spcPct val="90000"/>
              </a:lnSpc>
              <a:spcBef>
                <a:spcPts val="750"/>
              </a:spcBef>
              <a:spcAft>
                <a:spcPts val="0"/>
              </a:spcAft>
              <a:buClr>
                <a:srgbClr val="000000"/>
              </a:buClr>
              <a:buSzPts val="2000"/>
              <a:buFont typeface="Arial"/>
              <a:buNone/>
            </a:pPr>
            <a:r>
              <a:rPr i="0" lang="en" sz="2000" u="none" cap="none" strike="noStrike">
                <a:solidFill>
                  <a:srgbClr val="333333"/>
                </a:solidFill>
                <a:latin typeface="Nunito"/>
                <a:ea typeface="Nunito"/>
                <a:cs typeface="Nunito"/>
                <a:sym typeface="Nunito"/>
              </a:rPr>
              <a:t>Insanity is doing the same thing over and over again, and expecting different results.</a:t>
            </a:r>
            <a:br>
              <a:rPr i="0" lang="en" sz="2000" u="none" cap="none" strike="noStrike">
                <a:solidFill>
                  <a:srgbClr val="333333"/>
                </a:solidFill>
                <a:latin typeface="Nunito"/>
                <a:ea typeface="Nunito"/>
                <a:cs typeface="Nunito"/>
                <a:sym typeface="Nunito"/>
              </a:rPr>
            </a:br>
            <a:endParaRPr i="0" sz="2000" u="none" cap="none" strike="noStrike">
              <a:solidFill>
                <a:srgbClr val="333333"/>
              </a:solidFill>
              <a:latin typeface="Nunito"/>
              <a:ea typeface="Nunito"/>
              <a:cs typeface="Nunito"/>
              <a:sym typeface="Nunito"/>
            </a:endParaRPr>
          </a:p>
          <a:p>
            <a:pPr indent="0" lvl="0" marL="95250" marR="0" rtl="0" algn="l">
              <a:lnSpc>
                <a:spcPct val="90000"/>
              </a:lnSpc>
              <a:spcBef>
                <a:spcPts val="750"/>
              </a:spcBef>
              <a:spcAft>
                <a:spcPts val="0"/>
              </a:spcAft>
              <a:buClr>
                <a:srgbClr val="000000"/>
              </a:buClr>
              <a:buSzPts val="1600"/>
              <a:buFont typeface="Arial"/>
              <a:buNone/>
            </a:pPr>
            <a:r>
              <a:rPr i="0" lang="en" sz="1600" u="none" cap="none" strike="noStrike">
                <a:solidFill>
                  <a:srgbClr val="333333"/>
                </a:solidFill>
                <a:latin typeface="Nunito"/>
                <a:ea typeface="Nunito"/>
                <a:cs typeface="Nunito"/>
                <a:sym typeface="Nunito"/>
              </a:rPr>
              <a:t>-  ALBERT EINSTEIN </a:t>
            </a:r>
            <a:endParaRPr i="1" sz="1600" u="none" cap="none" strike="noStrike">
              <a:solidFill>
                <a:srgbClr val="333333"/>
              </a:solidFill>
              <a:latin typeface="Nunito"/>
              <a:ea typeface="Nunito"/>
              <a:cs typeface="Nunito"/>
              <a:sym typeface="Nunito"/>
            </a:endParaRPr>
          </a:p>
          <a:p>
            <a:pPr indent="0" lvl="0" marL="95250" marR="0" rtl="0" algn="l">
              <a:lnSpc>
                <a:spcPct val="90000"/>
              </a:lnSpc>
              <a:spcBef>
                <a:spcPts val="750"/>
              </a:spcBef>
              <a:spcAft>
                <a:spcPts val="0"/>
              </a:spcAft>
              <a:buClr>
                <a:srgbClr val="000000"/>
              </a:buClr>
              <a:buSzPts val="1400"/>
              <a:buFont typeface="Arial"/>
              <a:buNone/>
            </a:pPr>
            <a:r>
              <a:rPr i="1" lang="en" sz="1400" u="none" cap="none" strike="noStrike">
                <a:solidFill>
                  <a:srgbClr val="333333"/>
                </a:solidFill>
                <a:latin typeface="Nunito"/>
                <a:ea typeface="Nunito"/>
                <a:cs typeface="Nunito"/>
                <a:sym typeface="Nunito"/>
              </a:rPr>
              <a:t>(Fake News alert: nobody knows who said it…)</a:t>
            </a:r>
            <a:endParaRPr i="0" sz="1400" u="none" cap="none" strike="noStrike">
              <a:solidFill>
                <a:srgbClr val="333333"/>
              </a:solidFill>
              <a:latin typeface="Nunito"/>
              <a:ea typeface="Nunito"/>
              <a:cs typeface="Nunito"/>
              <a:sym typeface="Nunito"/>
            </a:endParaRPr>
          </a:p>
        </p:txBody>
      </p:sp>
      <p:sp>
        <p:nvSpPr>
          <p:cNvPr id="332" name="Google Shape;332;p44"/>
          <p:cNvSpPr txBox="1"/>
          <p:nvPr/>
        </p:nvSpPr>
        <p:spPr>
          <a:xfrm>
            <a:off x="119839" y="1636154"/>
            <a:ext cx="655213" cy="45878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200"/>
              <a:buFont typeface="Merriweather"/>
              <a:buNone/>
            </a:pPr>
            <a:r>
              <a:rPr b="0" i="0" lang="en" sz="6000" u="none" cap="none" strike="noStrike">
                <a:solidFill>
                  <a:srgbClr val="070E63"/>
                </a:solidFill>
                <a:latin typeface="Avenir"/>
                <a:ea typeface="Avenir"/>
                <a:cs typeface="Avenir"/>
                <a:sym typeface="Avenir"/>
              </a:rPr>
              <a:t>“</a:t>
            </a:r>
            <a:endParaRPr b="0" i="0" sz="6000" u="none" cap="none" strike="noStrike">
              <a:solidFill>
                <a:srgbClr val="070E63"/>
              </a:solidFill>
              <a:latin typeface="Avenir"/>
              <a:ea typeface="Avenir"/>
              <a:cs typeface="Avenir"/>
              <a:sym typeface="Avenir"/>
            </a:endParaRPr>
          </a:p>
        </p:txBody>
      </p:sp>
      <p:sp>
        <p:nvSpPr>
          <p:cNvPr id="333" name="Google Shape;333;p44"/>
          <p:cNvSpPr txBox="1"/>
          <p:nvPr/>
        </p:nvSpPr>
        <p:spPr>
          <a:xfrm rot="10800000">
            <a:off x="3521795" y="2453466"/>
            <a:ext cx="655213" cy="45878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200"/>
              <a:buFont typeface="Merriweather"/>
              <a:buNone/>
            </a:pPr>
            <a:r>
              <a:rPr b="0" i="0" lang="en" sz="6000" u="none" cap="none" strike="noStrike">
                <a:solidFill>
                  <a:srgbClr val="070E63"/>
                </a:solidFill>
                <a:latin typeface="Avenir"/>
                <a:ea typeface="Avenir"/>
                <a:cs typeface="Avenir"/>
                <a:sym typeface="Avenir"/>
              </a:rPr>
              <a:t>“</a:t>
            </a:r>
            <a:endParaRPr b="0" i="0" sz="6000" u="none" cap="none" strike="noStrike">
              <a:solidFill>
                <a:srgbClr val="070E63"/>
              </a:solidFill>
              <a:latin typeface="Avenir"/>
              <a:ea typeface="Avenir"/>
              <a:cs typeface="Avenir"/>
              <a:sym typeface="Avenir"/>
            </a:endParaRPr>
          </a:p>
        </p:txBody>
      </p:sp>
      <p:pic>
        <p:nvPicPr>
          <p:cNvPr id="334" name="Google Shape;334;p44"/>
          <p:cNvPicPr preferRelativeResize="0"/>
          <p:nvPr/>
        </p:nvPicPr>
        <p:blipFill rotWithShape="1">
          <a:blip r:embed="rId3">
            <a:alphaModFix/>
          </a:blip>
          <a:srcRect b="0" l="0" r="0" t="0"/>
          <a:stretch/>
        </p:blipFill>
        <p:spPr>
          <a:xfrm>
            <a:off x="4337399" y="242046"/>
            <a:ext cx="4921904" cy="42624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5"/>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Impact on journalism: what has changed</a:t>
            </a:r>
            <a:endParaRPr>
              <a:latin typeface="Nunito"/>
              <a:ea typeface="Nunito"/>
              <a:cs typeface="Nunito"/>
              <a:sym typeface="Nunito"/>
            </a:endParaRPr>
          </a:p>
        </p:txBody>
      </p:sp>
      <p:sp>
        <p:nvSpPr>
          <p:cNvPr id="340" name="Google Shape;340;p45"/>
          <p:cNvSpPr txBox="1"/>
          <p:nvPr>
            <p:ph idx="1" type="body"/>
          </p:nvPr>
        </p:nvSpPr>
        <p:spPr>
          <a:xfrm>
            <a:off x="628650" y="1245991"/>
            <a:ext cx="3316029" cy="3599386"/>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solidFill>
                  <a:srgbClr val="333333"/>
                </a:solidFill>
                <a:latin typeface="Nunito"/>
                <a:ea typeface="Nunito"/>
                <a:cs typeface="Nunito"/>
                <a:sym typeface="Nunito"/>
              </a:rPr>
              <a:t>Some of the changes to be expected in newsrooms: firstly it would be likely that there has been a dramatic </a:t>
            </a:r>
            <a:r>
              <a:rPr b="1" lang="en" sz="1400">
                <a:solidFill>
                  <a:srgbClr val="333333"/>
                </a:solidFill>
                <a:latin typeface="Nunito"/>
                <a:ea typeface="Nunito"/>
                <a:cs typeface="Nunito"/>
                <a:sym typeface="Nunito"/>
              </a:rPr>
              <a:t>evolution of workflows</a:t>
            </a:r>
            <a:r>
              <a:rPr lang="en" sz="1400">
                <a:solidFill>
                  <a:srgbClr val="333333"/>
                </a:solidFill>
                <a:latin typeface="Nunito"/>
                <a:ea typeface="Nunito"/>
                <a:cs typeface="Nunito"/>
                <a:sym typeface="Nunito"/>
              </a:rPr>
              <a:t> in the past 10 years</a:t>
            </a:r>
            <a:endParaRPr sz="1400">
              <a:solidFill>
                <a:srgbClr val="333333"/>
              </a:solidFill>
              <a:latin typeface="Nunito"/>
              <a:ea typeface="Nunito"/>
              <a:cs typeface="Nunito"/>
              <a:sym typeface="Nunito"/>
            </a:endParaRPr>
          </a:p>
          <a:p>
            <a:pPr indent="-317500" lvl="0" marL="457200" rtl="0" algn="l">
              <a:lnSpc>
                <a:spcPct val="100000"/>
              </a:lnSpc>
              <a:spcBef>
                <a:spcPts val="0"/>
              </a:spcBef>
              <a:spcAft>
                <a:spcPts val="0"/>
              </a:spcAft>
              <a:buSzPts val="1400"/>
              <a:buChar char="●"/>
            </a:pPr>
            <a:r>
              <a:rPr lang="en" sz="1400">
                <a:solidFill>
                  <a:srgbClr val="333333"/>
                </a:solidFill>
                <a:latin typeface="Nunito"/>
                <a:ea typeface="Nunito"/>
                <a:cs typeface="Nunito"/>
                <a:sym typeface="Nunito"/>
              </a:rPr>
              <a:t>Journalists are filing for </a:t>
            </a:r>
            <a:r>
              <a:rPr b="1" lang="en" sz="1400">
                <a:solidFill>
                  <a:srgbClr val="333333"/>
                </a:solidFill>
                <a:latin typeface="Nunito"/>
                <a:ea typeface="Nunito"/>
                <a:cs typeface="Nunito"/>
                <a:sym typeface="Nunito"/>
              </a:rPr>
              <a:t>print and online </a:t>
            </a:r>
            <a:r>
              <a:rPr lang="en" sz="1400">
                <a:solidFill>
                  <a:srgbClr val="333333"/>
                </a:solidFill>
                <a:latin typeface="Nunito"/>
                <a:ea typeface="Nunito"/>
                <a:cs typeface="Nunito"/>
                <a:sym typeface="Nunito"/>
              </a:rPr>
              <a:t>(hopefully online first?): but also Tweeting, making multimedia videos and podcasts</a:t>
            </a:r>
            <a:endParaRPr sz="1400">
              <a:solidFill>
                <a:srgbClr val="333333"/>
              </a:solidFill>
              <a:latin typeface="Nunito"/>
              <a:ea typeface="Nunito"/>
              <a:cs typeface="Nunito"/>
              <a:sym typeface="Nunito"/>
            </a:endParaRPr>
          </a:p>
          <a:p>
            <a:pPr indent="-317500" lvl="0" marL="457200" rtl="0" algn="l">
              <a:lnSpc>
                <a:spcPct val="100000"/>
              </a:lnSpc>
              <a:spcBef>
                <a:spcPts val="0"/>
              </a:spcBef>
              <a:spcAft>
                <a:spcPts val="0"/>
              </a:spcAft>
              <a:buSzPts val="1400"/>
              <a:buChar char="●"/>
            </a:pPr>
            <a:r>
              <a:rPr lang="en" sz="1400">
                <a:solidFill>
                  <a:srgbClr val="333333"/>
                </a:solidFill>
                <a:latin typeface="Nunito"/>
                <a:ea typeface="Nunito"/>
                <a:cs typeface="Nunito"/>
                <a:sym typeface="Nunito"/>
              </a:rPr>
              <a:t>It is likely that journalists, news editors and production editors are all significantly more </a:t>
            </a:r>
            <a:r>
              <a:rPr b="1" lang="en" sz="1400">
                <a:solidFill>
                  <a:srgbClr val="333333"/>
                </a:solidFill>
                <a:latin typeface="Nunito"/>
                <a:ea typeface="Nunito"/>
                <a:cs typeface="Nunito"/>
                <a:sym typeface="Nunito"/>
              </a:rPr>
              <a:t>multi-skilled</a:t>
            </a:r>
            <a:r>
              <a:rPr lang="en" sz="1400">
                <a:solidFill>
                  <a:srgbClr val="333333"/>
                </a:solidFill>
                <a:latin typeface="Nunito"/>
                <a:ea typeface="Nunito"/>
                <a:cs typeface="Nunito"/>
                <a:sym typeface="Nunito"/>
              </a:rPr>
              <a:t> and able to work across platforms than in the past</a:t>
            </a:r>
            <a:endParaRPr sz="1400">
              <a:solidFill>
                <a:srgbClr val="333333"/>
              </a:solidFill>
              <a:latin typeface="Nunito"/>
              <a:ea typeface="Nunito"/>
              <a:cs typeface="Nunito"/>
              <a:sym typeface="Nunito"/>
            </a:endParaRPr>
          </a:p>
        </p:txBody>
      </p:sp>
      <p:pic>
        <p:nvPicPr>
          <p:cNvPr id="341" name="Google Shape;341;p45"/>
          <p:cNvPicPr preferRelativeResize="0"/>
          <p:nvPr/>
        </p:nvPicPr>
        <p:blipFill rotWithShape="1">
          <a:blip r:embed="rId3">
            <a:alphaModFix/>
          </a:blip>
          <a:srcRect b="0" l="0" r="0" t="0"/>
          <a:stretch/>
        </p:blipFill>
        <p:spPr>
          <a:xfrm>
            <a:off x="3349256" y="1281304"/>
            <a:ext cx="5794743" cy="386219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6"/>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Impact on journalism: what has changed</a:t>
            </a:r>
            <a:endParaRPr>
              <a:latin typeface="Nunito"/>
              <a:ea typeface="Nunito"/>
              <a:cs typeface="Nunito"/>
              <a:sym typeface="Nunito"/>
            </a:endParaRPr>
          </a:p>
        </p:txBody>
      </p:sp>
      <p:sp>
        <p:nvSpPr>
          <p:cNvPr id="347" name="Google Shape;347;p46"/>
          <p:cNvSpPr txBox="1"/>
          <p:nvPr>
            <p:ph idx="1" type="body"/>
          </p:nvPr>
        </p:nvSpPr>
        <p:spPr>
          <a:xfrm>
            <a:off x="628650" y="1245991"/>
            <a:ext cx="3423131" cy="1911988"/>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Roboto"/>
              <a:buChar char="●"/>
            </a:pPr>
            <a:r>
              <a:rPr lang="en" sz="1400">
                <a:solidFill>
                  <a:srgbClr val="333333"/>
                </a:solidFill>
                <a:latin typeface="Nunito"/>
                <a:ea typeface="Nunito"/>
                <a:cs typeface="Nunito"/>
                <a:sym typeface="Nunito"/>
              </a:rPr>
              <a:t>News deadlines are no longer based on print output, but rather based on digital publishing schedules: it is</a:t>
            </a:r>
            <a:r>
              <a:rPr b="1" lang="en" sz="1400">
                <a:solidFill>
                  <a:srgbClr val="333333"/>
                </a:solidFill>
                <a:latin typeface="Nunito"/>
                <a:ea typeface="Nunito"/>
                <a:cs typeface="Nunito"/>
                <a:sym typeface="Nunito"/>
              </a:rPr>
              <a:t> faster</a:t>
            </a:r>
            <a:r>
              <a:rPr lang="en" sz="1400">
                <a:solidFill>
                  <a:srgbClr val="333333"/>
                </a:solidFill>
                <a:latin typeface="Nunito"/>
                <a:ea typeface="Nunito"/>
                <a:cs typeface="Nunito"/>
                <a:sym typeface="Nunito"/>
              </a:rPr>
              <a:t>, and the processes are streamlined</a:t>
            </a:r>
            <a:endParaRPr sz="1400">
              <a:solidFill>
                <a:srgbClr val="333333"/>
              </a:solidFill>
              <a:latin typeface="Nunito"/>
              <a:ea typeface="Nunito"/>
              <a:cs typeface="Nunito"/>
              <a:sym typeface="Nunito"/>
            </a:endParaRPr>
          </a:p>
          <a:p>
            <a:pPr indent="-317500" lvl="0" marL="457200" rtl="0" algn="l">
              <a:lnSpc>
                <a:spcPct val="100000"/>
              </a:lnSpc>
              <a:spcBef>
                <a:spcPts val="0"/>
              </a:spcBef>
              <a:spcAft>
                <a:spcPts val="0"/>
              </a:spcAft>
              <a:buSzPts val="1400"/>
              <a:buChar char="●"/>
            </a:pPr>
            <a:r>
              <a:rPr lang="en" sz="1400">
                <a:solidFill>
                  <a:srgbClr val="333333"/>
                </a:solidFill>
                <a:latin typeface="Nunito"/>
                <a:ea typeface="Nunito"/>
                <a:cs typeface="Nunito"/>
                <a:sym typeface="Nunito"/>
              </a:rPr>
              <a:t>Articles are published once every </a:t>
            </a:r>
            <a:r>
              <a:rPr b="1" lang="en" sz="1400">
                <a:solidFill>
                  <a:srgbClr val="333333"/>
                </a:solidFill>
                <a:latin typeface="Nunito"/>
                <a:ea typeface="Nunito"/>
                <a:cs typeface="Nunito"/>
                <a:sym typeface="Nunito"/>
              </a:rPr>
              <a:t>24 minutes</a:t>
            </a:r>
            <a:r>
              <a:rPr lang="en" sz="1400">
                <a:solidFill>
                  <a:srgbClr val="333333"/>
                </a:solidFill>
                <a:latin typeface="Nunito"/>
                <a:ea typeface="Nunito"/>
                <a:cs typeface="Nunito"/>
                <a:sym typeface="Nunito"/>
              </a:rPr>
              <a:t> rather than once every </a:t>
            </a:r>
            <a:r>
              <a:rPr b="1" lang="en" sz="1400">
                <a:solidFill>
                  <a:srgbClr val="333333"/>
                </a:solidFill>
                <a:latin typeface="Nunito"/>
                <a:ea typeface="Nunito"/>
                <a:cs typeface="Nunito"/>
                <a:sym typeface="Nunito"/>
              </a:rPr>
              <a:t>24 hours</a:t>
            </a:r>
            <a:r>
              <a:rPr lang="en" sz="1400">
                <a:solidFill>
                  <a:srgbClr val="333333"/>
                </a:solidFill>
                <a:latin typeface="Nunito"/>
                <a:ea typeface="Nunito"/>
                <a:cs typeface="Nunito"/>
                <a:sym typeface="Nunito"/>
              </a:rPr>
              <a:t>!</a:t>
            </a:r>
            <a:endParaRPr sz="1400">
              <a:solidFill>
                <a:srgbClr val="333333"/>
              </a:solidFill>
              <a:latin typeface="Nunito"/>
              <a:ea typeface="Nunito"/>
              <a:cs typeface="Nunito"/>
              <a:sym typeface="Nunito"/>
            </a:endParaRPr>
          </a:p>
          <a:p>
            <a:pPr indent="-317500" lvl="0" marL="457200" rtl="0" algn="l">
              <a:lnSpc>
                <a:spcPct val="100000"/>
              </a:lnSpc>
              <a:spcBef>
                <a:spcPts val="0"/>
              </a:spcBef>
              <a:spcAft>
                <a:spcPts val="0"/>
              </a:spcAft>
              <a:buSzPts val="1400"/>
              <a:buChar char="●"/>
            </a:pPr>
            <a:r>
              <a:rPr b="1" lang="en" sz="1400">
                <a:solidFill>
                  <a:srgbClr val="333333"/>
                </a:solidFill>
                <a:latin typeface="Nunito"/>
                <a:ea typeface="Nunito"/>
                <a:cs typeface="Nunito"/>
                <a:sym typeface="Nunito"/>
              </a:rPr>
              <a:t>Smartphones</a:t>
            </a:r>
            <a:r>
              <a:rPr lang="en" sz="1400">
                <a:solidFill>
                  <a:srgbClr val="333333"/>
                </a:solidFill>
                <a:latin typeface="Nunito"/>
                <a:ea typeface="Nunito"/>
                <a:cs typeface="Nunito"/>
                <a:sym typeface="Nunito"/>
              </a:rPr>
              <a:t> mean reporters can access, write, record and send news continuously if needed</a:t>
            </a:r>
            <a:endParaRPr sz="1400">
              <a:solidFill>
                <a:srgbClr val="333333"/>
              </a:solidFill>
              <a:latin typeface="Nunito"/>
              <a:ea typeface="Nunito"/>
              <a:cs typeface="Nunito"/>
              <a:sym typeface="Nunito"/>
            </a:endParaRPr>
          </a:p>
          <a:p>
            <a:pPr indent="-317500" lvl="0" marL="457200" rtl="0" algn="l">
              <a:lnSpc>
                <a:spcPct val="100000"/>
              </a:lnSpc>
              <a:spcBef>
                <a:spcPts val="0"/>
              </a:spcBef>
              <a:spcAft>
                <a:spcPts val="0"/>
              </a:spcAft>
              <a:buSzPts val="1400"/>
              <a:buChar char="●"/>
            </a:pPr>
            <a:r>
              <a:rPr lang="en" sz="1400">
                <a:solidFill>
                  <a:srgbClr val="333333"/>
                </a:solidFill>
                <a:latin typeface="Nunito"/>
                <a:ea typeface="Nunito"/>
                <a:cs typeface="Nunito"/>
                <a:sym typeface="Nunito"/>
              </a:rPr>
              <a:t>Websites are no longer </a:t>
            </a:r>
            <a:r>
              <a:rPr b="1" lang="en" sz="1400">
                <a:solidFill>
                  <a:srgbClr val="333333"/>
                </a:solidFill>
                <a:latin typeface="Nunito"/>
                <a:ea typeface="Nunito"/>
                <a:cs typeface="Nunito"/>
                <a:sym typeface="Nunito"/>
              </a:rPr>
              <a:t>uploading</a:t>
            </a:r>
            <a:r>
              <a:rPr lang="en" sz="1400">
                <a:solidFill>
                  <a:srgbClr val="333333"/>
                </a:solidFill>
                <a:latin typeface="Nunito"/>
                <a:ea typeface="Nunito"/>
                <a:cs typeface="Nunito"/>
                <a:sym typeface="Nunito"/>
              </a:rPr>
              <a:t> news stories AFTER the paper has been printed, but rather as news breaks, to meet reader demand</a:t>
            </a:r>
            <a:endParaRPr sz="1400">
              <a:solidFill>
                <a:srgbClr val="333333"/>
              </a:solidFill>
              <a:latin typeface="Nunito"/>
              <a:ea typeface="Nunito"/>
              <a:cs typeface="Nunito"/>
              <a:sym typeface="Nunito"/>
            </a:endParaRPr>
          </a:p>
          <a:p>
            <a:pPr indent="0" lvl="0" marL="0" rtl="0" algn="l">
              <a:lnSpc>
                <a:spcPct val="100000"/>
              </a:lnSpc>
              <a:spcBef>
                <a:spcPts val="1600"/>
              </a:spcBef>
              <a:spcAft>
                <a:spcPts val="1600"/>
              </a:spcAft>
              <a:buSzPts val="1600"/>
              <a:buNone/>
            </a:pPr>
            <a:r>
              <a:t/>
            </a:r>
            <a:endParaRPr>
              <a:solidFill>
                <a:srgbClr val="333333"/>
              </a:solidFill>
              <a:latin typeface="Nunito"/>
              <a:ea typeface="Nunito"/>
              <a:cs typeface="Nunito"/>
              <a:sym typeface="Nunito"/>
            </a:endParaRPr>
          </a:p>
        </p:txBody>
      </p:sp>
      <p:pic>
        <p:nvPicPr>
          <p:cNvPr id="348" name="Google Shape;348;p46"/>
          <p:cNvPicPr preferRelativeResize="0"/>
          <p:nvPr/>
        </p:nvPicPr>
        <p:blipFill rotWithShape="1">
          <a:blip r:embed="rId3">
            <a:alphaModFix/>
          </a:blip>
          <a:srcRect b="0" l="11905" r="10185" t="0"/>
          <a:stretch/>
        </p:blipFill>
        <p:spPr>
          <a:xfrm>
            <a:off x="4158107" y="1669311"/>
            <a:ext cx="4837037" cy="28055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nvSpPr>
        <p:spPr>
          <a:xfrm>
            <a:off x="1545153" y="2071867"/>
            <a:ext cx="7200900" cy="2064464"/>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300"/>
              <a:buFont typeface="Roboto"/>
              <a:buNone/>
            </a:pPr>
            <a:r>
              <a:rPr b="1" i="0" lang="en" sz="1400" u="none" cap="none" strike="noStrike">
                <a:solidFill>
                  <a:schemeClr val="lt1"/>
                </a:solidFill>
                <a:latin typeface="Nunito"/>
                <a:ea typeface="Nunito"/>
                <a:cs typeface="Nunito"/>
                <a:sym typeface="Nunito"/>
              </a:rPr>
              <a:t>We have covered a lot of information, so let’s stop and think for a moment:</a:t>
            </a:r>
            <a:endParaRPr i="0" sz="1400" u="none" cap="none" strike="noStrike">
              <a:solidFill>
                <a:srgbClr val="000000"/>
              </a:solidFill>
              <a:latin typeface="Nunito"/>
              <a:ea typeface="Nunito"/>
              <a:cs typeface="Nunito"/>
              <a:sym typeface="Nunito"/>
            </a:endParaRPr>
          </a:p>
          <a:p>
            <a:pPr indent="-317500" lvl="0" marL="457200" marR="0" rtl="0" algn="l">
              <a:lnSpc>
                <a:spcPct val="115000"/>
              </a:lnSpc>
              <a:spcBef>
                <a:spcPts val="1600"/>
              </a:spcBef>
              <a:spcAft>
                <a:spcPts val="0"/>
              </a:spcAft>
              <a:buClr>
                <a:schemeClr val="lt1"/>
              </a:buClr>
              <a:buSzPts val="1400"/>
              <a:buFont typeface="Nunito"/>
              <a:buChar char="➔"/>
            </a:pPr>
            <a:r>
              <a:rPr i="0" lang="en" sz="1400" u="none" cap="none" strike="noStrike">
                <a:solidFill>
                  <a:schemeClr val="lt1"/>
                </a:solidFill>
                <a:latin typeface="Nunito"/>
                <a:ea typeface="Nunito"/>
                <a:cs typeface="Nunito"/>
                <a:sym typeface="Nunito"/>
              </a:rPr>
              <a:t>What does this all means for newsrooms: what changes have you seen in your own newsroom - work practices, planning, forward planning, publishing schedules, skills?</a:t>
            </a:r>
            <a:endParaRPr i="0" sz="1400" u="none" cap="none" strike="noStrike">
              <a:solidFill>
                <a:srgbClr val="000000"/>
              </a:solidFill>
              <a:latin typeface="Nunito"/>
              <a:ea typeface="Nunito"/>
              <a:cs typeface="Nunito"/>
              <a:sym typeface="Nunito"/>
            </a:endParaRPr>
          </a:p>
          <a:p>
            <a:pPr indent="-317500" lvl="0" marL="457200" marR="0" rtl="0" algn="l">
              <a:lnSpc>
                <a:spcPct val="115000"/>
              </a:lnSpc>
              <a:spcBef>
                <a:spcPts val="0"/>
              </a:spcBef>
              <a:spcAft>
                <a:spcPts val="0"/>
              </a:spcAft>
              <a:buClr>
                <a:schemeClr val="lt1"/>
              </a:buClr>
              <a:buSzPts val="1400"/>
              <a:buFont typeface="Nunito"/>
              <a:buChar char="➔"/>
            </a:pPr>
            <a:r>
              <a:rPr i="0" lang="en" sz="1400" u="none" cap="none" strike="noStrike">
                <a:solidFill>
                  <a:schemeClr val="lt1"/>
                </a:solidFill>
                <a:latin typeface="Nunito"/>
                <a:ea typeface="Nunito"/>
                <a:cs typeface="Nunito"/>
                <a:sym typeface="Nunito"/>
              </a:rPr>
              <a:t>Have a </a:t>
            </a:r>
            <a:r>
              <a:rPr i="0" lang="en" sz="1400" u="none" cap="none" strike="noStrike">
                <a:solidFill>
                  <a:schemeClr val="lt1"/>
                </a:solidFill>
                <a:latin typeface="Nunito"/>
                <a:ea typeface="Nunito"/>
                <a:cs typeface="Nunito"/>
                <a:sym typeface="Nunito"/>
              </a:rPr>
              <a:t>look</a:t>
            </a:r>
            <a:r>
              <a:rPr i="0" lang="en" sz="1400" u="none" cap="none" strike="noStrike">
                <a:solidFill>
                  <a:schemeClr val="lt1"/>
                </a:solidFill>
                <a:latin typeface="Nunito"/>
                <a:ea typeface="Nunito"/>
                <a:cs typeface="Nunito"/>
                <a:sym typeface="Nunito"/>
              </a:rPr>
              <a:t> at</a:t>
            </a:r>
            <a:r>
              <a:rPr i="0" lang="en" sz="1400" u="none" cap="none" strike="noStrike">
                <a:solidFill>
                  <a:schemeClr val="dk2"/>
                </a:solidFill>
                <a:latin typeface="Nunito"/>
                <a:ea typeface="Nunito"/>
                <a:cs typeface="Nunito"/>
                <a:sym typeface="Nunito"/>
              </a:rPr>
              <a:t> </a:t>
            </a:r>
            <a:r>
              <a:rPr lang="en" u="sng">
                <a:solidFill>
                  <a:schemeClr val="hlink"/>
                </a:solidFill>
                <a:latin typeface="Nunito"/>
                <a:ea typeface="Nunito"/>
                <a:cs typeface="Nunito"/>
                <a:sym typeface="Nunito"/>
                <a:hlinkClick action="ppaction://hlinksldjump" r:id="rId3"/>
              </a:rPr>
              <a:t>slide 27 on </a:t>
            </a:r>
            <a:r>
              <a:rPr lang="en" u="sng">
                <a:solidFill>
                  <a:schemeClr val="hlink"/>
                </a:solidFill>
                <a:latin typeface="Nunito"/>
                <a:ea typeface="Nunito"/>
                <a:cs typeface="Nunito"/>
                <a:sym typeface="Nunito"/>
                <a:hlinkClick action="ppaction://hlinksldjump" r:id="rId4"/>
              </a:rPr>
              <a:t>newsroom</a:t>
            </a:r>
            <a:r>
              <a:rPr lang="en" u="sng">
                <a:solidFill>
                  <a:schemeClr val="hlink"/>
                </a:solidFill>
                <a:latin typeface="Nunito"/>
                <a:ea typeface="Nunito"/>
                <a:cs typeface="Nunito"/>
                <a:sym typeface="Nunito"/>
                <a:hlinkClick action="ppaction://hlinksldjump" r:id="rId5"/>
              </a:rPr>
              <a:t> impact</a:t>
            </a:r>
            <a:r>
              <a:rPr i="0" lang="en" sz="1400" u="none" cap="none" strike="noStrike">
                <a:solidFill>
                  <a:schemeClr val="lt1"/>
                </a:solidFill>
                <a:latin typeface="Nunito"/>
                <a:ea typeface="Nunito"/>
                <a:cs typeface="Nunito"/>
                <a:sym typeface="Nunito"/>
              </a:rPr>
              <a:t>, and discuss with your colleagues how much of the changes described apply to your own newsroom</a:t>
            </a:r>
            <a:endParaRPr i="0" sz="1400" u="none" cap="none" strike="noStrike">
              <a:solidFill>
                <a:srgbClr val="000000"/>
              </a:solidFill>
              <a:latin typeface="Nunito"/>
              <a:ea typeface="Nunito"/>
              <a:cs typeface="Nunito"/>
              <a:sym typeface="Nunito"/>
            </a:endParaRPr>
          </a:p>
          <a:p>
            <a:pPr indent="0" lvl="0" marL="0" marR="0" rtl="0" algn="l">
              <a:lnSpc>
                <a:spcPct val="115000"/>
              </a:lnSpc>
              <a:spcBef>
                <a:spcPts val="1000"/>
              </a:spcBef>
              <a:spcAft>
                <a:spcPts val="1600"/>
              </a:spcAft>
              <a:buClr>
                <a:schemeClr val="dk2"/>
              </a:buClr>
              <a:buSzPts val="1300"/>
              <a:buFont typeface="Roboto"/>
              <a:buNone/>
            </a:pPr>
            <a:r>
              <a:t/>
            </a:r>
            <a:endParaRPr i="0" sz="1300" u="none" cap="none" strike="noStrike">
              <a:solidFill>
                <a:schemeClr val="dk2"/>
              </a:solidFill>
              <a:latin typeface="Nunito"/>
              <a:ea typeface="Nunito"/>
              <a:cs typeface="Nunito"/>
              <a:sym typeface="Nunito"/>
            </a:endParaRPr>
          </a:p>
        </p:txBody>
      </p:sp>
      <p:sp>
        <p:nvSpPr>
          <p:cNvPr id="354" name="Google Shape;354;p47"/>
          <p:cNvSpPr txBox="1"/>
          <p:nvPr>
            <p:ph type="title"/>
          </p:nvPr>
        </p:nvSpPr>
        <p:spPr>
          <a:xfrm>
            <a:off x="1497520" y="1303239"/>
            <a:ext cx="7375711" cy="62503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5400"/>
              <a:buNone/>
            </a:pPr>
            <a:r>
              <a:rPr lang="en" sz="3600">
                <a:latin typeface="Nunito"/>
                <a:ea typeface="Nunito"/>
                <a:cs typeface="Nunito"/>
                <a:sym typeface="Nunito"/>
              </a:rPr>
              <a:t>STOP</a:t>
            </a:r>
            <a:r>
              <a:rPr lang="en" sz="3600">
                <a:latin typeface="Nunito"/>
                <a:ea typeface="Nunito"/>
                <a:cs typeface="Nunito"/>
                <a:sym typeface="Nunito"/>
              </a:rPr>
              <a:t> &amp; THINK</a:t>
            </a:r>
            <a:endParaRPr sz="3600">
              <a:latin typeface="Nunito"/>
              <a:ea typeface="Nunito"/>
              <a:cs typeface="Nunito"/>
              <a:sym typeface="Nunito"/>
            </a:endParaRPr>
          </a:p>
        </p:txBody>
      </p:sp>
      <p:pic>
        <p:nvPicPr>
          <p:cNvPr descr="Meeting" id="355" name="Google Shape;355;p47"/>
          <p:cNvPicPr preferRelativeResize="0"/>
          <p:nvPr/>
        </p:nvPicPr>
        <p:blipFill rotWithShape="1">
          <a:blip r:embed="rId6">
            <a:alphaModFix/>
          </a:blip>
          <a:srcRect b="0" l="0" r="0" t="0"/>
          <a:stretch/>
        </p:blipFill>
        <p:spPr>
          <a:xfrm>
            <a:off x="747811" y="1266842"/>
            <a:ext cx="614248" cy="614248"/>
          </a:xfrm>
          <a:prstGeom prst="rect">
            <a:avLst/>
          </a:prstGeom>
          <a:noFill/>
          <a:ln>
            <a:noFill/>
          </a:ln>
        </p:spPr>
      </p:pic>
      <p:sp>
        <p:nvSpPr>
          <p:cNvPr id="356" name="Google Shape;356;p47"/>
          <p:cNvSpPr/>
          <p:nvPr/>
        </p:nvSpPr>
        <p:spPr>
          <a:xfrm>
            <a:off x="701548" y="1237130"/>
            <a:ext cx="706774" cy="706774"/>
          </a:xfrm>
          <a:prstGeom prst="ellipse">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57" name="Google Shape;357;p47"/>
          <p:cNvCxnSpPr/>
          <p:nvPr/>
        </p:nvCxnSpPr>
        <p:spPr>
          <a:xfrm>
            <a:off x="-50180" y="1615754"/>
            <a:ext cx="745326"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type="title"/>
          </p:nvPr>
        </p:nvSpPr>
        <p:spPr>
          <a:xfrm>
            <a:off x="628650" y="585788"/>
            <a:ext cx="4141694" cy="493535"/>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t>Table of Contents</a:t>
            </a:r>
            <a:endParaRPr/>
          </a:p>
        </p:txBody>
      </p:sp>
      <p:sp>
        <p:nvSpPr>
          <p:cNvPr id="158" name="Google Shape;158;p21"/>
          <p:cNvSpPr txBox="1"/>
          <p:nvPr>
            <p:ph idx="1" type="body"/>
          </p:nvPr>
        </p:nvSpPr>
        <p:spPr>
          <a:xfrm>
            <a:off x="346400" y="1246000"/>
            <a:ext cx="4608000" cy="3572100"/>
          </a:xfrm>
          <a:prstGeom prst="rect">
            <a:avLst/>
          </a:prstGeom>
          <a:noFill/>
          <a:ln>
            <a:noFill/>
          </a:ln>
        </p:spPr>
        <p:txBody>
          <a:bodyPr anchorCtr="0" anchor="t" bIns="91425" lIns="91425" spcFirstLastPara="1" rIns="91425" wrap="square" tIns="91425">
            <a:noAutofit/>
          </a:bodyPr>
          <a:lstStyle/>
          <a:p>
            <a:pPr indent="0" lvl="0" marL="13335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Section 1: </a:t>
            </a:r>
            <a:r>
              <a:rPr b="1" i="1" lang="en" sz="1400">
                <a:solidFill>
                  <a:srgbClr val="333333"/>
                </a:solidFill>
                <a:latin typeface="Nunito"/>
                <a:ea typeface="Nunito"/>
                <a:cs typeface="Nunito"/>
                <a:sym typeface="Nunito"/>
              </a:rPr>
              <a:t>Is digital journalism still journalism?</a:t>
            </a:r>
            <a:endParaRPr b="1" i="1" sz="1400">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Changes in consumption patterns</a:t>
            </a:r>
            <a:endParaRPr sz="1400">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Impact on revenues and business models</a:t>
            </a:r>
            <a:endParaRPr sz="1400">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World Press Trends </a:t>
            </a:r>
            <a:endParaRPr>
              <a:solidFill>
                <a:srgbClr val="333333"/>
              </a:solidFill>
              <a:latin typeface="Nunito"/>
              <a:ea typeface="Nunito"/>
              <a:cs typeface="Nunito"/>
              <a:sym typeface="Nunito"/>
            </a:endParaRPr>
          </a:p>
          <a:p>
            <a:pPr indent="0" lvl="0" marL="13335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STOP AND THINK</a:t>
            </a:r>
            <a:r>
              <a:rPr b="1" lang="en" sz="1400">
                <a:solidFill>
                  <a:srgbClr val="333333"/>
                </a:solidFill>
                <a:latin typeface="Nunito"/>
                <a:ea typeface="Nunito"/>
                <a:cs typeface="Nunito"/>
                <a:sym typeface="Nunito"/>
              </a:rPr>
              <a:t>: </a:t>
            </a:r>
            <a:r>
              <a:rPr lang="en" sz="1400">
                <a:solidFill>
                  <a:srgbClr val="333333"/>
                </a:solidFill>
                <a:latin typeface="Nunito"/>
                <a:ea typeface="Nunito"/>
                <a:cs typeface="Nunito"/>
                <a:sym typeface="Nunito"/>
              </a:rPr>
              <a:t>What has changed in your newsroom?</a:t>
            </a:r>
            <a:endParaRPr>
              <a:solidFill>
                <a:srgbClr val="333333"/>
              </a:solidFill>
              <a:latin typeface="Nunito"/>
              <a:ea typeface="Nunito"/>
              <a:cs typeface="Nunito"/>
              <a:sym typeface="Nunito"/>
            </a:endParaRPr>
          </a:p>
          <a:p>
            <a:pPr indent="-257175" lvl="0" marL="457200" rtl="0" algn="l">
              <a:lnSpc>
                <a:spcPct val="90000"/>
              </a:lnSpc>
              <a:spcBef>
                <a:spcPts val="0"/>
              </a:spcBef>
              <a:spcAft>
                <a:spcPts val="0"/>
              </a:spcAft>
              <a:buSzPts val="1050"/>
              <a:buNone/>
            </a:pPr>
            <a:r>
              <a:t/>
            </a:r>
            <a:endParaRPr b="1" sz="1400">
              <a:solidFill>
                <a:srgbClr val="333333"/>
              </a:solidFill>
              <a:latin typeface="Nunito"/>
              <a:ea typeface="Nunito"/>
              <a:cs typeface="Nunito"/>
              <a:sym typeface="Nunito"/>
            </a:endParaRPr>
          </a:p>
          <a:p>
            <a:pPr indent="0" lvl="0" marL="13335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Section 2: </a:t>
            </a:r>
            <a:r>
              <a:rPr b="1" i="1" lang="en" sz="1400">
                <a:solidFill>
                  <a:srgbClr val="333333"/>
                </a:solidFill>
                <a:latin typeface="Nunito"/>
                <a:ea typeface="Nunito"/>
                <a:cs typeface="Nunito"/>
                <a:sym typeface="Nunito"/>
              </a:rPr>
              <a:t>The changing landscape</a:t>
            </a:r>
            <a:endParaRPr>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Print to digital convergence</a:t>
            </a:r>
            <a:endParaRPr sz="1400">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Impact on journalism: what’s changed</a:t>
            </a:r>
            <a:endParaRPr sz="1400">
              <a:solidFill>
                <a:srgbClr val="333333"/>
              </a:solidFill>
              <a:latin typeface="Nunito"/>
              <a:ea typeface="Nunito"/>
              <a:cs typeface="Nunito"/>
              <a:sym typeface="Nunito"/>
            </a:endParaRPr>
          </a:p>
          <a:p>
            <a:pPr indent="-323850" lvl="0" marL="685800" rtl="0" algn="l">
              <a:lnSpc>
                <a:spcPct val="90000"/>
              </a:lnSpc>
              <a:spcBef>
                <a:spcPts val="0"/>
              </a:spcBef>
              <a:spcAft>
                <a:spcPts val="0"/>
              </a:spcAft>
              <a:buSzPts val="1050"/>
              <a:buFont typeface="Nunito"/>
              <a:buChar char="●"/>
            </a:pPr>
            <a:r>
              <a:rPr lang="en" sz="1400">
                <a:solidFill>
                  <a:srgbClr val="333333"/>
                </a:solidFill>
                <a:latin typeface="Nunito"/>
                <a:ea typeface="Nunito"/>
                <a:cs typeface="Nunito"/>
                <a:sym typeface="Nunito"/>
              </a:rPr>
              <a:t>Why embracing change is essential</a:t>
            </a:r>
            <a:endParaRPr>
              <a:solidFill>
                <a:srgbClr val="333333"/>
              </a:solidFill>
              <a:latin typeface="Nunito"/>
              <a:ea typeface="Nunito"/>
              <a:cs typeface="Nunito"/>
              <a:sym typeface="Nunito"/>
            </a:endParaRPr>
          </a:p>
          <a:p>
            <a:pPr indent="0" lvl="0" marL="13335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STOP AND THINK</a:t>
            </a:r>
            <a:r>
              <a:rPr b="1" lang="en" sz="1400">
                <a:solidFill>
                  <a:srgbClr val="333333"/>
                </a:solidFill>
                <a:latin typeface="Nunito"/>
                <a:ea typeface="Nunito"/>
                <a:cs typeface="Nunito"/>
                <a:sym typeface="Nunito"/>
              </a:rPr>
              <a:t>: </a:t>
            </a:r>
            <a:r>
              <a:rPr lang="en" sz="1400">
                <a:solidFill>
                  <a:srgbClr val="333333"/>
                </a:solidFill>
                <a:latin typeface="Nunito"/>
                <a:ea typeface="Nunito"/>
                <a:cs typeface="Nunito"/>
                <a:sym typeface="Nunito"/>
              </a:rPr>
              <a:t>What is the future of journalism?</a:t>
            </a:r>
            <a:endParaRPr sz="1400">
              <a:solidFill>
                <a:srgbClr val="333333"/>
              </a:solidFill>
              <a:latin typeface="Nunito"/>
              <a:ea typeface="Nunito"/>
              <a:cs typeface="Nunito"/>
              <a:sym typeface="Nunito"/>
            </a:endParaRPr>
          </a:p>
          <a:p>
            <a:pPr indent="-250825" lvl="0" marL="457200" rtl="0" algn="l">
              <a:lnSpc>
                <a:spcPct val="90000"/>
              </a:lnSpc>
              <a:spcBef>
                <a:spcPts val="0"/>
              </a:spcBef>
              <a:spcAft>
                <a:spcPts val="0"/>
              </a:spcAft>
              <a:buSzPts val="1050"/>
              <a:buNone/>
            </a:pPr>
            <a:r>
              <a:t/>
            </a:r>
            <a:endParaRPr sz="1400" u="sng">
              <a:solidFill>
                <a:srgbClr val="333333"/>
              </a:solidFill>
              <a:latin typeface="Nunito"/>
              <a:ea typeface="Nunito"/>
              <a:cs typeface="Nunito"/>
              <a:sym typeface="Nunito"/>
              <a:hlinkClick r:id="rId3">
                <a:extLst>
                  <a:ext uri="{A12FA001-AC4F-418D-AE19-62706E023703}">
                    <ahyp:hlinkClr val="tx"/>
                  </a:ext>
                </a:extLst>
              </a:hlinkClick>
            </a:endParaRPr>
          </a:p>
          <a:p>
            <a:pPr indent="0" lvl="0" marL="13970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GROUP WORK: </a:t>
            </a:r>
            <a:r>
              <a:rPr lang="en" sz="1400">
                <a:solidFill>
                  <a:srgbClr val="333333"/>
                </a:solidFill>
                <a:latin typeface="Nunito"/>
                <a:ea typeface="Nunito"/>
                <a:cs typeface="Nunito"/>
                <a:sym typeface="Nunito"/>
              </a:rPr>
              <a:t>An exercise on what the future of journalism and media will look like</a:t>
            </a:r>
            <a:endParaRPr>
              <a:solidFill>
                <a:srgbClr val="333333"/>
              </a:solidFill>
              <a:latin typeface="Nunito"/>
              <a:ea typeface="Nunito"/>
              <a:cs typeface="Nunito"/>
              <a:sym typeface="Nunito"/>
            </a:endParaRPr>
          </a:p>
          <a:p>
            <a:pPr indent="0" lvl="0" marL="139700" rtl="0" algn="l">
              <a:lnSpc>
                <a:spcPct val="90000"/>
              </a:lnSpc>
              <a:spcBef>
                <a:spcPts val="0"/>
              </a:spcBef>
              <a:spcAft>
                <a:spcPts val="0"/>
              </a:spcAft>
              <a:buSzPts val="1050"/>
              <a:buNone/>
            </a:pPr>
            <a:r>
              <a:t/>
            </a:r>
            <a:endParaRPr sz="1400">
              <a:solidFill>
                <a:srgbClr val="333333"/>
              </a:solidFill>
              <a:latin typeface="Nunito"/>
              <a:ea typeface="Nunito"/>
              <a:cs typeface="Nunito"/>
              <a:sym typeface="Nunito"/>
            </a:endParaRPr>
          </a:p>
          <a:p>
            <a:pPr indent="0" lvl="0" marL="139700" rtl="0" algn="l">
              <a:lnSpc>
                <a:spcPct val="90000"/>
              </a:lnSpc>
              <a:spcBef>
                <a:spcPts val="0"/>
              </a:spcBef>
              <a:spcAft>
                <a:spcPts val="0"/>
              </a:spcAft>
              <a:buSzPts val="1050"/>
              <a:buNone/>
            </a:pPr>
            <a:r>
              <a:rPr b="1" lang="en" sz="1400">
                <a:solidFill>
                  <a:srgbClr val="333333"/>
                </a:solidFill>
                <a:latin typeface="Nunito"/>
                <a:ea typeface="Nunito"/>
                <a:cs typeface="Nunito"/>
                <a:sym typeface="Nunito"/>
              </a:rPr>
              <a:t>TIME FOR REFLECTION: </a:t>
            </a:r>
            <a:r>
              <a:rPr lang="en" sz="1400">
                <a:solidFill>
                  <a:srgbClr val="333333"/>
                </a:solidFill>
                <a:latin typeface="Nunito"/>
                <a:ea typeface="Nunito"/>
                <a:cs typeface="Nunito"/>
                <a:sym typeface="Nunito"/>
              </a:rPr>
              <a:t>What does this mean for your newsroom</a:t>
            </a:r>
            <a:r>
              <a:rPr lang="en" sz="1400">
                <a:solidFill>
                  <a:srgbClr val="333333"/>
                </a:solidFill>
                <a:latin typeface="Nunito"/>
                <a:ea typeface="Nunito"/>
                <a:cs typeface="Nunito"/>
                <a:sym typeface="Nunito"/>
              </a:rPr>
              <a:t>?</a:t>
            </a:r>
            <a:endParaRPr b="1" sz="1400">
              <a:solidFill>
                <a:srgbClr val="333333"/>
              </a:solidFill>
              <a:latin typeface="Nunito"/>
              <a:ea typeface="Nunito"/>
              <a:cs typeface="Nunito"/>
              <a:sym typeface="Nunito"/>
            </a:endParaRPr>
          </a:p>
        </p:txBody>
      </p:sp>
      <p:pic>
        <p:nvPicPr>
          <p:cNvPr descr="A close up of a dinosaur&#10;&#10;Description automatically generated" id="159" name="Google Shape;159;p21"/>
          <p:cNvPicPr preferRelativeResize="0"/>
          <p:nvPr>
            <p:ph idx="2" type="pic"/>
          </p:nvPr>
        </p:nvPicPr>
        <p:blipFill rotWithShape="1">
          <a:blip r:embed="rId4">
            <a:alphaModFix/>
          </a:blip>
          <a:srcRect b="0" l="15537" r="15534" t="0"/>
          <a:stretch/>
        </p:blipFill>
        <p:spPr>
          <a:xfrm>
            <a:off x="5071200" y="620875"/>
            <a:ext cx="4072800" cy="393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type="title"/>
          </p:nvPr>
        </p:nvSpPr>
        <p:spPr>
          <a:xfrm>
            <a:off x="623888" y="1501974"/>
            <a:ext cx="7886700" cy="213955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Avenir"/>
              <a:buNone/>
            </a:pPr>
            <a:r>
              <a:rPr lang="en">
                <a:latin typeface="Nunito"/>
                <a:ea typeface="Nunito"/>
                <a:cs typeface="Nunito"/>
                <a:sym typeface="Nunito"/>
              </a:rPr>
              <a:t>Section 3</a:t>
            </a:r>
            <a:endParaRPr>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9"/>
          <p:cNvSpPr txBox="1"/>
          <p:nvPr>
            <p:ph type="title"/>
          </p:nvPr>
        </p:nvSpPr>
        <p:spPr>
          <a:xfrm>
            <a:off x="623888" y="1501974"/>
            <a:ext cx="7886700" cy="2139553"/>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5400"/>
              <a:buNone/>
            </a:pPr>
            <a:r>
              <a:rPr lang="en" sz="2800">
                <a:latin typeface="Nunito"/>
                <a:ea typeface="Nunito"/>
                <a:cs typeface="Nunito"/>
                <a:sym typeface="Nunito"/>
              </a:rPr>
              <a:t>THE CHANGING MEDIA LANDSCAPE</a:t>
            </a:r>
            <a:endParaRPr>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0"/>
          <p:cNvSpPr/>
          <p:nvPr/>
        </p:nvSpPr>
        <p:spPr>
          <a:xfrm>
            <a:off x="6569450" y="2195400"/>
            <a:ext cx="435000" cy="273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50"/>
          <p:cNvSpPr txBox="1"/>
          <p:nvPr>
            <p:ph idx="4294967295" type="title"/>
          </p:nvPr>
        </p:nvSpPr>
        <p:spPr>
          <a:xfrm>
            <a:off x="501235" y="862069"/>
            <a:ext cx="2041549" cy="3284046"/>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2400">
                <a:solidFill>
                  <a:srgbClr val="070E63"/>
                </a:solidFill>
                <a:latin typeface="Nunito"/>
                <a:ea typeface="Nunito"/>
                <a:cs typeface="Nunito"/>
                <a:sym typeface="Nunito"/>
              </a:rPr>
              <a:t>Differences between traditional and “new” media methods</a:t>
            </a:r>
            <a:endParaRPr sz="2400">
              <a:solidFill>
                <a:srgbClr val="070E63"/>
              </a:solidFill>
              <a:latin typeface="Nunito"/>
              <a:ea typeface="Nunito"/>
              <a:cs typeface="Nunito"/>
              <a:sym typeface="Nunito"/>
            </a:endParaRPr>
          </a:p>
        </p:txBody>
      </p:sp>
      <p:pic>
        <p:nvPicPr>
          <p:cNvPr id="374" name="Google Shape;374;p50"/>
          <p:cNvPicPr preferRelativeResize="0"/>
          <p:nvPr/>
        </p:nvPicPr>
        <p:blipFill rotWithShape="1">
          <a:blip r:embed="rId3">
            <a:alphaModFix/>
          </a:blip>
          <a:srcRect b="0" l="0" r="0" t="0"/>
          <a:stretch/>
        </p:blipFill>
        <p:spPr>
          <a:xfrm>
            <a:off x="2482236" y="915844"/>
            <a:ext cx="6686816" cy="2754283"/>
          </a:xfrm>
          <a:prstGeom prst="rect">
            <a:avLst/>
          </a:prstGeom>
          <a:noFill/>
          <a:ln cap="flat" cmpd="sng" w="9525">
            <a:solidFill>
              <a:srgbClr val="BFBFBF"/>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1"/>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Why change is essential: how to embrace it</a:t>
            </a:r>
            <a:endParaRPr>
              <a:latin typeface="Nunito"/>
              <a:ea typeface="Nunito"/>
              <a:cs typeface="Nunito"/>
              <a:sym typeface="Nunito"/>
            </a:endParaRPr>
          </a:p>
        </p:txBody>
      </p:sp>
      <p:sp>
        <p:nvSpPr>
          <p:cNvPr id="380" name="Google Shape;380;p51"/>
          <p:cNvSpPr txBox="1"/>
          <p:nvPr>
            <p:ph idx="1" type="body"/>
          </p:nvPr>
        </p:nvSpPr>
        <p:spPr>
          <a:xfrm>
            <a:off x="628650" y="1245991"/>
            <a:ext cx="4405263" cy="3263504"/>
          </a:xfrm>
          <a:prstGeom prst="rect">
            <a:avLst/>
          </a:prstGeom>
          <a:noFill/>
          <a:ln>
            <a:noFill/>
          </a:ln>
        </p:spPr>
        <p:txBody>
          <a:bodyPr anchorCtr="0" anchor="t" bIns="91425" lIns="91425" spcFirstLastPara="1" rIns="91425" wrap="square" tIns="91425">
            <a:noAutofit/>
          </a:bodyPr>
          <a:lstStyle/>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News organisations are under deep </a:t>
            </a:r>
            <a:r>
              <a:rPr b="1" lang="en" sz="1450">
                <a:solidFill>
                  <a:srgbClr val="333333"/>
                </a:solidFill>
                <a:latin typeface="Nunito"/>
                <a:ea typeface="Nunito"/>
                <a:cs typeface="Nunito"/>
                <a:sym typeface="Nunito"/>
              </a:rPr>
              <a:t>pressure</a:t>
            </a:r>
            <a:r>
              <a:rPr lang="en" sz="1450">
                <a:solidFill>
                  <a:srgbClr val="333333"/>
                </a:solidFill>
                <a:latin typeface="Nunito"/>
                <a:ea typeface="Nunito"/>
                <a:cs typeface="Nunito"/>
                <a:sym typeface="Nunito"/>
              </a:rPr>
              <a:t>: the COVID-19 crisis of 2019/20 has exacerbated that pressure enormously.</a:t>
            </a:r>
            <a:endParaRPr sz="1450">
              <a:solidFill>
                <a:srgbClr val="333333"/>
              </a:solidFill>
              <a:latin typeface="Nunito"/>
              <a:ea typeface="Nunito"/>
              <a:cs typeface="Nunito"/>
              <a:sym typeface="Nunito"/>
            </a:endParaRPr>
          </a:p>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The solution is </a:t>
            </a:r>
            <a:r>
              <a:rPr b="1" lang="en" sz="1450">
                <a:solidFill>
                  <a:srgbClr val="333333"/>
                </a:solidFill>
                <a:latin typeface="Nunito"/>
                <a:ea typeface="Nunito"/>
                <a:cs typeface="Nunito"/>
                <a:sym typeface="Nunito"/>
              </a:rPr>
              <a:t>not to stand still </a:t>
            </a:r>
            <a:r>
              <a:rPr lang="en" sz="1450">
                <a:solidFill>
                  <a:srgbClr val="333333"/>
                </a:solidFill>
                <a:latin typeface="Nunito"/>
                <a:ea typeface="Nunito"/>
                <a:cs typeface="Nunito"/>
                <a:sym typeface="Nunito"/>
              </a:rPr>
              <a:t>and hope for the best at a time like this</a:t>
            </a:r>
            <a:endParaRPr sz="1450">
              <a:solidFill>
                <a:srgbClr val="333333"/>
              </a:solidFill>
              <a:latin typeface="Nunito"/>
              <a:ea typeface="Nunito"/>
              <a:cs typeface="Nunito"/>
              <a:sym typeface="Nunito"/>
            </a:endParaRPr>
          </a:p>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Most of the companies that have weathered the storm of the past decade have been dedicated to </a:t>
            </a:r>
            <a:r>
              <a:rPr b="1" lang="en" sz="1450">
                <a:solidFill>
                  <a:srgbClr val="333333"/>
                </a:solidFill>
                <a:latin typeface="Nunito"/>
                <a:ea typeface="Nunito"/>
                <a:cs typeface="Nunito"/>
                <a:sym typeface="Nunito"/>
              </a:rPr>
              <a:t>change and development</a:t>
            </a:r>
            <a:r>
              <a:rPr lang="en" sz="1450">
                <a:solidFill>
                  <a:srgbClr val="333333"/>
                </a:solidFill>
                <a:latin typeface="Nunito"/>
                <a:ea typeface="Nunito"/>
                <a:cs typeface="Nunito"/>
                <a:sym typeface="Nunito"/>
              </a:rPr>
              <a:t>: of business models, working practices, skills and distribution models</a:t>
            </a:r>
            <a:endParaRPr sz="1450">
              <a:solidFill>
                <a:srgbClr val="333333"/>
              </a:solidFill>
              <a:latin typeface="Nunito"/>
              <a:ea typeface="Nunito"/>
              <a:cs typeface="Nunito"/>
              <a:sym typeface="Nunito"/>
            </a:endParaRPr>
          </a:p>
          <a:p>
            <a:pPr indent="-320675" lvl="0" marL="457200" rtl="0" algn="l">
              <a:lnSpc>
                <a:spcPct val="100000"/>
              </a:lnSpc>
              <a:spcBef>
                <a:spcPts val="600"/>
              </a:spcBef>
              <a:spcAft>
                <a:spcPts val="0"/>
              </a:spcAft>
              <a:buSzPts val="1450"/>
              <a:buFont typeface="Roboto"/>
              <a:buChar char="●"/>
            </a:pPr>
            <a:r>
              <a:rPr lang="en" sz="1450">
                <a:solidFill>
                  <a:srgbClr val="333333"/>
                </a:solidFill>
                <a:latin typeface="Nunito"/>
                <a:ea typeface="Nunito"/>
                <a:cs typeface="Nunito"/>
                <a:sym typeface="Nunito"/>
              </a:rPr>
              <a:t>Those that have not are genuinely facing a </a:t>
            </a:r>
            <a:r>
              <a:rPr b="1" lang="en" sz="1450">
                <a:solidFill>
                  <a:srgbClr val="333333"/>
                </a:solidFill>
                <a:latin typeface="Nunito"/>
                <a:ea typeface="Nunito"/>
                <a:cs typeface="Nunito"/>
                <a:sym typeface="Nunito"/>
              </a:rPr>
              <a:t>challenge for survival </a:t>
            </a:r>
            <a:r>
              <a:rPr lang="en" sz="1450">
                <a:solidFill>
                  <a:srgbClr val="333333"/>
                </a:solidFill>
                <a:latin typeface="Nunito"/>
                <a:ea typeface="Nunito"/>
                <a:cs typeface="Nunito"/>
                <a:sym typeface="Nunito"/>
              </a:rPr>
              <a:t>as print is in </a:t>
            </a:r>
            <a:r>
              <a:rPr b="1" lang="en" sz="1450">
                <a:solidFill>
                  <a:srgbClr val="333333"/>
                </a:solidFill>
                <a:latin typeface="Nunito"/>
                <a:ea typeface="Nunito"/>
                <a:cs typeface="Nunito"/>
                <a:sym typeface="Nunito"/>
              </a:rPr>
              <a:t>terminal freefall</a:t>
            </a:r>
            <a:endParaRPr b="1" sz="1450">
              <a:solidFill>
                <a:srgbClr val="333333"/>
              </a:solidFill>
              <a:latin typeface="Nunito"/>
              <a:ea typeface="Nunito"/>
              <a:cs typeface="Nunito"/>
              <a:sym typeface="Nunito"/>
            </a:endParaRPr>
          </a:p>
        </p:txBody>
      </p:sp>
      <p:pic>
        <p:nvPicPr>
          <p:cNvPr id="381" name="Google Shape;381;p51"/>
          <p:cNvPicPr preferRelativeResize="0"/>
          <p:nvPr/>
        </p:nvPicPr>
        <p:blipFill rotWithShape="1">
          <a:blip r:embed="rId3">
            <a:alphaModFix/>
          </a:blip>
          <a:srcRect b="0" l="0" r="0" t="0"/>
          <a:stretch/>
        </p:blipFill>
        <p:spPr>
          <a:xfrm>
            <a:off x="5155410" y="1267258"/>
            <a:ext cx="3637898" cy="33658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2"/>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Why change is essential: how to embrace it</a:t>
            </a:r>
            <a:endParaRPr>
              <a:latin typeface="Nunito"/>
              <a:ea typeface="Nunito"/>
              <a:cs typeface="Nunito"/>
              <a:sym typeface="Nunito"/>
            </a:endParaRPr>
          </a:p>
        </p:txBody>
      </p:sp>
      <p:sp>
        <p:nvSpPr>
          <p:cNvPr id="387" name="Google Shape;387;p52"/>
          <p:cNvSpPr txBox="1"/>
          <p:nvPr>
            <p:ph idx="1" type="body"/>
          </p:nvPr>
        </p:nvSpPr>
        <p:spPr>
          <a:xfrm>
            <a:off x="628650" y="1245991"/>
            <a:ext cx="3905643" cy="3263504"/>
          </a:xfrm>
          <a:prstGeom prst="rect">
            <a:avLst/>
          </a:prstGeom>
          <a:noFill/>
          <a:ln>
            <a:noFill/>
          </a:ln>
        </p:spPr>
        <p:txBody>
          <a:bodyPr anchorCtr="0" anchor="t" bIns="91425" lIns="91425" spcFirstLastPara="1" rIns="91425" wrap="square" tIns="91425">
            <a:noAutofit/>
          </a:bodyPr>
          <a:lstStyle/>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The speed of </a:t>
            </a:r>
            <a:r>
              <a:rPr b="1" lang="en" sz="1450">
                <a:solidFill>
                  <a:srgbClr val="333333"/>
                </a:solidFill>
                <a:latin typeface="Nunito"/>
                <a:ea typeface="Nunito"/>
                <a:cs typeface="Nunito"/>
                <a:sym typeface="Nunito"/>
              </a:rPr>
              <a:t>digital change </a:t>
            </a:r>
            <a:r>
              <a:rPr lang="en" sz="1450">
                <a:solidFill>
                  <a:srgbClr val="333333"/>
                </a:solidFill>
                <a:latin typeface="Nunito"/>
                <a:ea typeface="Nunito"/>
                <a:cs typeface="Nunito"/>
                <a:sym typeface="Nunito"/>
              </a:rPr>
              <a:t>is fast and relentless, and will not stop to wait for anyone</a:t>
            </a:r>
            <a:endParaRPr sz="1450">
              <a:solidFill>
                <a:srgbClr val="333333"/>
              </a:solidFill>
              <a:latin typeface="Nunito"/>
              <a:ea typeface="Nunito"/>
              <a:cs typeface="Nunito"/>
              <a:sym typeface="Nunito"/>
            </a:endParaRPr>
          </a:p>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A good example of this is the use of </a:t>
            </a:r>
            <a:r>
              <a:rPr b="1" lang="en" sz="1450">
                <a:solidFill>
                  <a:srgbClr val="333333"/>
                </a:solidFill>
                <a:latin typeface="Nunito"/>
                <a:ea typeface="Nunito"/>
                <a:cs typeface="Nunito"/>
                <a:sym typeface="Nunito"/>
              </a:rPr>
              <a:t>robo-journalism</a:t>
            </a:r>
            <a:r>
              <a:rPr lang="en" sz="1450">
                <a:solidFill>
                  <a:srgbClr val="333333"/>
                </a:solidFill>
                <a:latin typeface="Nunito"/>
                <a:ea typeface="Nunito"/>
                <a:cs typeface="Nunito"/>
                <a:sym typeface="Nunito"/>
              </a:rPr>
              <a:t> to improve efficiency:  </a:t>
            </a:r>
            <a:r>
              <a:rPr lang="en" sz="1450" u="sng">
                <a:solidFill>
                  <a:srgbClr val="333333"/>
                </a:solidFill>
                <a:latin typeface="Nunito"/>
                <a:ea typeface="Nunito"/>
                <a:cs typeface="Nunito"/>
                <a:sym typeface="Nunito"/>
                <a:hlinkClick r:id="rId3">
                  <a:extLst>
                    <a:ext uri="{A12FA001-AC4F-418D-AE19-62706E023703}">
                      <ahyp:hlinkClr val="tx"/>
                    </a:ext>
                  </a:extLst>
                </a:hlinkClick>
              </a:rPr>
              <a:t>See here</a:t>
            </a:r>
            <a:endParaRPr sz="1450">
              <a:solidFill>
                <a:srgbClr val="333333"/>
              </a:solidFill>
              <a:latin typeface="Nunito"/>
              <a:ea typeface="Nunito"/>
              <a:cs typeface="Nunito"/>
              <a:sym typeface="Nunito"/>
            </a:endParaRPr>
          </a:p>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Enthusiasm for change and for doing things differently has to come </a:t>
            </a:r>
            <a:r>
              <a:rPr b="1" lang="en" sz="1450">
                <a:solidFill>
                  <a:srgbClr val="333333"/>
                </a:solidFill>
                <a:latin typeface="Nunito"/>
                <a:ea typeface="Nunito"/>
                <a:cs typeface="Nunito"/>
                <a:sym typeface="Nunito"/>
              </a:rPr>
              <a:t>from the very</a:t>
            </a:r>
            <a:r>
              <a:rPr lang="en" sz="1450">
                <a:solidFill>
                  <a:srgbClr val="333333"/>
                </a:solidFill>
                <a:latin typeface="Nunito"/>
                <a:ea typeface="Nunito"/>
                <a:cs typeface="Nunito"/>
                <a:sym typeface="Nunito"/>
              </a:rPr>
              <a:t> </a:t>
            </a:r>
            <a:r>
              <a:rPr b="1" lang="en" sz="1450">
                <a:solidFill>
                  <a:srgbClr val="333333"/>
                </a:solidFill>
                <a:latin typeface="Nunito"/>
                <a:ea typeface="Nunito"/>
                <a:cs typeface="Nunito"/>
                <a:sym typeface="Nunito"/>
              </a:rPr>
              <a:t>top </a:t>
            </a:r>
            <a:r>
              <a:rPr lang="en" sz="1450">
                <a:solidFill>
                  <a:srgbClr val="333333"/>
                </a:solidFill>
                <a:latin typeface="Nunito"/>
                <a:ea typeface="Nunito"/>
                <a:cs typeface="Nunito"/>
                <a:sym typeface="Nunito"/>
              </a:rPr>
              <a:t>of an organisation, and filter through to all the staff</a:t>
            </a:r>
            <a:endParaRPr>
              <a:latin typeface="Nunito"/>
              <a:ea typeface="Nunito"/>
              <a:cs typeface="Nunito"/>
              <a:sym typeface="Nunito"/>
            </a:endParaRPr>
          </a:p>
          <a:p>
            <a:pPr indent="-320675" lvl="0" marL="457200" rtl="0" algn="l">
              <a:lnSpc>
                <a:spcPct val="100000"/>
              </a:lnSpc>
              <a:spcBef>
                <a:spcPts val="600"/>
              </a:spcBef>
              <a:spcAft>
                <a:spcPts val="0"/>
              </a:spcAft>
              <a:buSzPts val="1450"/>
              <a:buChar char="●"/>
            </a:pPr>
            <a:r>
              <a:rPr lang="en" sz="1450">
                <a:solidFill>
                  <a:srgbClr val="333333"/>
                </a:solidFill>
                <a:latin typeface="Nunito"/>
                <a:ea typeface="Nunito"/>
                <a:cs typeface="Nunito"/>
                <a:sym typeface="Nunito"/>
              </a:rPr>
              <a:t>It is hard to make changes, but the </a:t>
            </a:r>
            <a:r>
              <a:rPr b="1" lang="en" sz="1450">
                <a:solidFill>
                  <a:srgbClr val="333333"/>
                </a:solidFill>
                <a:latin typeface="Nunito"/>
                <a:ea typeface="Nunito"/>
                <a:cs typeface="Nunito"/>
                <a:sym typeface="Nunito"/>
              </a:rPr>
              <a:t>rewards</a:t>
            </a:r>
            <a:r>
              <a:rPr lang="en" sz="1450">
                <a:solidFill>
                  <a:srgbClr val="333333"/>
                </a:solidFill>
                <a:latin typeface="Nunito"/>
                <a:ea typeface="Nunito"/>
                <a:cs typeface="Nunito"/>
                <a:sym typeface="Nunito"/>
              </a:rPr>
              <a:t> - longevity, job preservation, the craft of journalism continuing into the future - </a:t>
            </a:r>
            <a:r>
              <a:rPr b="1" lang="en" sz="1450">
                <a:solidFill>
                  <a:srgbClr val="333333"/>
                </a:solidFill>
                <a:latin typeface="Nunito"/>
                <a:ea typeface="Nunito"/>
                <a:cs typeface="Nunito"/>
                <a:sym typeface="Nunito"/>
              </a:rPr>
              <a:t>are well worth it</a:t>
            </a:r>
            <a:endParaRPr b="1" sz="1450">
              <a:solidFill>
                <a:srgbClr val="333333"/>
              </a:solidFill>
              <a:latin typeface="Nunito"/>
              <a:ea typeface="Nunito"/>
              <a:cs typeface="Nunito"/>
              <a:sym typeface="Nunito"/>
            </a:endParaRPr>
          </a:p>
        </p:txBody>
      </p:sp>
      <p:pic>
        <p:nvPicPr>
          <p:cNvPr id="388" name="Google Shape;388;p52"/>
          <p:cNvPicPr preferRelativeResize="0"/>
          <p:nvPr/>
        </p:nvPicPr>
        <p:blipFill rotWithShape="1">
          <a:blip r:embed="rId4">
            <a:alphaModFix/>
          </a:blip>
          <a:srcRect b="19585" l="8985" r="5458" t="33902"/>
          <a:stretch/>
        </p:blipFill>
        <p:spPr>
          <a:xfrm>
            <a:off x="4572000" y="1903229"/>
            <a:ext cx="4400550" cy="2392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3"/>
          <p:cNvSpPr/>
          <p:nvPr/>
        </p:nvSpPr>
        <p:spPr>
          <a:xfrm>
            <a:off x="4948518" y="1721224"/>
            <a:ext cx="3692018" cy="2805950"/>
          </a:xfrm>
          <a:prstGeom prst="rect">
            <a:avLst/>
          </a:prstGeom>
          <a:noFill/>
          <a:ln cap="flat" cmpd="sng" w="25400">
            <a:solidFill>
              <a:srgbClr val="070E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p53"/>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t>A bit of fun: Bowie looks into the future</a:t>
            </a:r>
            <a:endParaRPr/>
          </a:p>
        </p:txBody>
      </p:sp>
      <p:sp>
        <p:nvSpPr>
          <p:cNvPr id="395" name="Google Shape;395;p53"/>
          <p:cNvSpPr txBox="1"/>
          <p:nvPr>
            <p:ph idx="1" type="body"/>
          </p:nvPr>
        </p:nvSpPr>
        <p:spPr>
          <a:xfrm>
            <a:off x="628650" y="1245991"/>
            <a:ext cx="7886700" cy="3263504"/>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600"/>
              <a:buNone/>
            </a:pPr>
            <a:r>
              <a:t/>
            </a:r>
            <a:endParaRPr/>
          </a:p>
          <a:p>
            <a:pPr indent="0" lvl="0" marL="0" rtl="0" algn="l">
              <a:lnSpc>
                <a:spcPct val="90000"/>
              </a:lnSpc>
              <a:spcBef>
                <a:spcPts val="1600"/>
              </a:spcBef>
              <a:spcAft>
                <a:spcPts val="1600"/>
              </a:spcAft>
              <a:buSzPts val="1600"/>
              <a:buNone/>
            </a:pPr>
            <a:r>
              <a:t/>
            </a:r>
            <a:endParaRPr/>
          </a:p>
        </p:txBody>
      </p:sp>
      <p:sp>
        <p:nvSpPr>
          <p:cNvPr id="396" name="Google Shape;396;p53"/>
          <p:cNvSpPr txBox="1"/>
          <p:nvPr>
            <p:ph idx="4294967295" type="body"/>
          </p:nvPr>
        </p:nvSpPr>
        <p:spPr>
          <a:xfrm>
            <a:off x="5082094" y="1863530"/>
            <a:ext cx="3435891" cy="2529362"/>
          </a:xfrm>
          <a:prstGeom prst="rect">
            <a:avLst/>
          </a:prstGeom>
          <a:noFill/>
          <a:ln>
            <a:noFill/>
          </a:ln>
        </p:spPr>
        <p:txBody>
          <a:bodyPr anchorCtr="0" anchor="t" bIns="91425" lIns="91425" spcFirstLastPara="1" rIns="91425" wrap="square" tIns="91425">
            <a:noAutofit/>
          </a:bodyPr>
          <a:lstStyle/>
          <a:p>
            <a:pPr indent="-320675" lvl="0" marL="457200" rtl="0" algn="l">
              <a:lnSpc>
                <a:spcPct val="100000"/>
              </a:lnSpc>
              <a:spcBef>
                <a:spcPts val="0"/>
              </a:spcBef>
              <a:spcAft>
                <a:spcPts val="0"/>
              </a:spcAft>
              <a:buClr>
                <a:srgbClr val="070E63"/>
              </a:buClr>
              <a:buSzPts val="1450"/>
              <a:buFont typeface="Nunito"/>
              <a:buChar char="●"/>
            </a:pPr>
            <a:r>
              <a:rPr lang="en" sz="1400">
                <a:solidFill>
                  <a:srgbClr val="333333"/>
                </a:solidFill>
                <a:latin typeface="Nunito"/>
                <a:ea typeface="Nunito"/>
                <a:cs typeface="Nunito"/>
                <a:sym typeface="Nunito"/>
              </a:rPr>
              <a:t>In this video for the BBC with Jeremy Paxman in 1999, David Bowie predicts the huge impact on society that the internet will have, with remarkable prescience.</a:t>
            </a:r>
            <a:endParaRPr sz="1400">
              <a:solidFill>
                <a:srgbClr val="333333"/>
              </a:solidFill>
              <a:latin typeface="Nunito"/>
              <a:ea typeface="Nunito"/>
              <a:cs typeface="Nunito"/>
              <a:sym typeface="Nunito"/>
            </a:endParaRPr>
          </a:p>
          <a:p>
            <a:pPr indent="-320675" lvl="0" marL="457200" rtl="0" algn="l">
              <a:lnSpc>
                <a:spcPct val="100000"/>
              </a:lnSpc>
              <a:spcBef>
                <a:spcPts val="0"/>
              </a:spcBef>
              <a:spcAft>
                <a:spcPts val="0"/>
              </a:spcAft>
              <a:buClr>
                <a:srgbClr val="070E63"/>
              </a:buClr>
              <a:buSzPts val="1450"/>
              <a:buFont typeface="Nunito"/>
              <a:buChar char="●"/>
            </a:pPr>
            <a:r>
              <a:rPr lang="en" sz="1400">
                <a:solidFill>
                  <a:srgbClr val="333333"/>
                </a:solidFill>
                <a:latin typeface="Nunito"/>
                <a:ea typeface="Nunito"/>
                <a:cs typeface="Nunito"/>
                <a:sym typeface="Nunito"/>
              </a:rPr>
              <a:t>Bowie speaks about content, audience and the narrowing of the gap between the producer and consumer.</a:t>
            </a:r>
            <a:endParaRPr sz="1400">
              <a:solidFill>
                <a:srgbClr val="333333"/>
              </a:solidFill>
              <a:latin typeface="Nunito"/>
              <a:ea typeface="Nunito"/>
              <a:cs typeface="Nunito"/>
              <a:sym typeface="Nunito"/>
            </a:endParaRPr>
          </a:p>
          <a:p>
            <a:pPr indent="-320675" lvl="0" marL="457200" rtl="0" algn="l">
              <a:lnSpc>
                <a:spcPct val="100000"/>
              </a:lnSpc>
              <a:spcBef>
                <a:spcPts val="0"/>
              </a:spcBef>
              <a:spcAft>
                <a:spcPts val="0"/>
              </a:spcAft>
              <a:buClr>
                <a:srgbClr val="070E63"/>
              </a:buClr>
              <a:buSzPts val="1450"/>
              <a:buFont typeface="Nunito"/>
              <a:buChar char="●"/>
            </a:pPr>
            <a:r>
              <a:rPr lang="en" sz="1400">
                <a:solidFill>
                  <a:srgbClr val="333333"/>
                </a:solidFill>
                <a:latin typeface="Nunito"/>
                <a:ea typeface="Nunito"/>
                <a:cs typeface="Nunito"/>
                <a:sym typeface="Nunito"/>
              </a:rPr>
              <a:t>Paxman looks incredulous.</a:t>
            </a:r>
            <a:endParaRPr sz="1400">
              <a:solidFill>
                <a:srgbClr val="333333"/>
              </a:solidFill>
              <a:latin typeface="Nunito"/>
              <a:ea typeface="Nunito"/>
              <a:cs typeface="Nunito"/>
              <a:sym typeface="Nunito"/>
            </a:endParaRPr>
          </a:p>
          <a:p>
            <a:pPr indent="-320675" lvl="0" marL="457200" rtl="0" algn="l">
              <a:lnSpc>
                <a:spcPct val="100000"/>
              </a:lnSpc>
              <a:spcBef>
                <a:spcPts val="0"/>
              </a:spcBef>
              <a:spcAft>
                <a:spcPts val="0"/>
              </a:spcAft>
              <a:buClr>
                <a:srgbClr val="070E63"/>
              </a:buClr>
              <a:buSzPts val="1450"/>
              <a:buFont typeface="Nunito"/>
              <a:buChar char="●"/>
            </a:pPr>
            <a:r>
              <a:rPr lang="en" sz="1400">
                <a:solidFill>
                  <a:srgbClr val="333333"/>
                </a:solidFill>
                <a:latin typeface="Nunito"/>
                <a:ea typeface="Nunito"/>
                <a:cs typeface="Nunito"/>
                <a:sym typeface="Nunito"/>
              </a:rPr>
              <a:t>What do you think about his views?</a:t>
            </a:r>
            <a:endParaRPr sz="1400">
              <a:solidFill>
                <a:srgbClr val="333333"/>
              </a:solidFill>
              <a:latin typeface="Nunito"/>
              <a:ea typeface="Nunito"/>
              <a:cs typeface="Nunito"/>
              <a:sym typeface="Nunito"/>
            </a:endParaRPr>
          </a:p>
        </p:txBody>
      </p:sp>
      <p:pic>
        <p:nvPicPr>
          <p:cNvPr descr="Amazing how Davie Bowie predicted in BBC interview with Jeremy Paxman in 1999 the huge impact of the Internet in society and the new ways of expression, art and communication while Jeremy Paxman looks quite sceptical about the real application of the new “tool”&#10;&#10;It is quite remarkable, at that time Google was just a few months old, and YouTube, Facebook or Twitter were not even an idea and arrived several years later.&#10;&#10;&#10;Follow us on: &#10;&#10;https://www.facebook.com/Lo-que-no-te-cuentan-1393866884179318/?ref=hl&#10;&#10;https://twitter.com/LoQnoTcuentan&#10;&#10;Visit: http://loquenotecuentan.blogspot.co.uk/" id="397" name="Google Shape;397;p53" title="David Bowie predicted in 1999 the impact of the Internet in BBC interview">
            <a:hlinkClick r:id="rId3"/>
          </p:cNvPr>
          <p:cNvPicPr preferRelativeResize="0"/>
          <p:nvPr/>
        </p:nvPicPr>
        <p:blipFill rotWithShape="1">
          <a:blip r:embed="rId4">
            <a:alphaModFix/>
          </a:blip>
          <a:srcRect b="0" l="0" r="0" t="0"/>
          <a:stretch/>
        </p:blipFill>
        <p:spPr>
          <a:xfrm>
            <a:off x="558800" y="1430338"/>
            <a:ext cx="4572000" cy="3429000"/>
          </a:xfrm>
          <a:prstGeom prst="rect">
            <a:avLst/>
          </a:prstGeom>
          <a:noFill/>
          <a:ln>
            <a:noFill/>
          </a:ln>
        </p:spPr>
      </p:pic>
      <p:sp>
        <p:nvSpPr>
          <p:cNvPr id="398" name="Google Shape;398;p53"/>
          <p:cNvSpPr/>
          <p:nvPr/>
        </p:nvSpPr>
        <p:spPr>
          <a:xfrm>
            <a:off x="8395876" y="1531366"/>
            <a:ext cx="506100" cy="448200"/>
          </a:xfrm>
          <a:prstGeom prst="star5">
            <a:avLst>
              <a:gd fmla="val 19098" name="adj"/>
              <a:gd fmla="val 105146" name="hf"/>
              <a:gd fmla="val 110557" name="vf"/>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4"/>
          <p:cNvSpPr txBox="1"/>
          <p:nvPr/>
        </p:nvSpPr>
        <p:spPr>
          <a:xfrm>
            <a:off x="582025" y="1650550"/>
            <a:ext cx="7035300" cy="27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300"/>
              <a:buFont typeface="Roboto"/>
              <a:buNone/>
            </a:pPr>
            <a:r>
              <a:rPr b="1" i="0" lang="en" sz="1400" u="none" cap="none" strike="noStrike">
                <a:solidFill>
                  <a:schemeClr val="lt1"/>
                </a:solidFill>
                <a:latin typeface="Nunito"/>
                <a:ea typeface="Nunito"/>
                <a:cs typeface="Nunito"/>
                <a:sym typeface="Nunito"/>
              </a:rPr>
              <a:t>Connect with your group members to discuss the </a:t>
            </a:r>
            <a:br>
              <a:rPr b="1" i="0" lang="en" sz="1400" u="none" cap="none" strike="noStrike">
                <a:solidFill>
                  <a:schemeClr val="lt1"/>
                </a:solidFill>
                <a:latin typeface="Nunito"/>
                <a:ea typeface="Nunito"/>
                <a:cs typeface="Nunito"/>
                <a:sym typeface="Nunito"/>
              </a:rPr>
            </a:br>
            <a:r>
              <a:rPr b="1" i="0" lang="en" sz="1400" u="none" cap="none" strike="noStrike">
                <a:solidFill>
                  <a:schemeClr val="lt1"/>
                </a:solidFill>
                <a:latin typeface="Nunito"/>
                <a:ea typeface="Nunito"/>
                <a:cs typeface="Nunito"/>
                <a:sym typeface="Nunito"/>
              </a:rPr>
              <a:t>following questions. Submit your group's answer to </a:t>
            </a:r>
            <a:r>
              <a:rPr b="1" i="0" lang="en" sz="1400" u="sng" cap="none" strike="noStrike">
                <a:solidFill>
                  <a:schemeClr val="hlink"/>
                </a:solidFill>
                <a:latin typeface="Nunito"/>
                <a:ea typeface="Nunito"/>
                <a:cs typeface="Nunito"/>
                <a:sym typeface="Nunito"/>
                <a:hlinkClick r:id="rId3"/>
              </a:rPr>
              <a:t>digitalABC@womeninnews.org</a:t>
            </a:r>
            <a:endParaRPr b="1" i="0" sz="1400" u="none" cap="none" strike="noStrike">
              <a:solidFill>
                <a:schemeClr val="dk2"/>
              </a:solidFill>
              <a:latin typeface="Nunito"/>
              <a:ea typeface="Nunito"/>
              <a:cs typeface="Nunito"/>
              <a:sym typeface="Nunito"/>
            </a:endParaRPr>
          </a:p>
          <a:p>
            <a:pPr indent="-311150" lvl="0" marL="457200" marR="0" rtl="0" algn="l">
              <a:lnSpc>
                <a:spcPct val="115000"/>
              </a:lnSpc>
              <a:spcBef>
                <a:spcPts val="1600"/>
              </a:spcBef>
              <a:spcAft>
                <a:spcPts val="0"/>
              </a:spcAft>
              <a:buClr>
                <a:schemeClr val="lt1"/>
              </a:buClr>
              <a:buSzPts val="1300"/>
              <a:buFont typeface="Nunito"/>
              <a:buChar char="➔"/>
            </a:pPr>
            <a:r>
              <a:rPr i="0" lang="en" sz="1400" u="sng" cap="none" strike="noStrike">
                <a:solidFill>
                  <a:schemeClr val="accent5"/>
                </a:solidFill>
                <a:latin typeface="Nunito"/>
                <a:ea typeface="Nunito"/>
                <a:cs typeface="Nunito"/>
                <a:sym typeface="Nunito"/>
                <a:hlinkClick r:id="rId4">
                  <a:extLst>
                    <a:ext uri="{A12FA001-AC4F-418D-AE19-62706E023703}">
                      <ahyp:hlinkClr val="tx"/>
                    </a:ext>
                  </a:extLst>
                </a:hlinkClick>
              </a:rPr>
              <a:t>Read here </a:t>
            </a:r>
            <a:r>
              <a:rPr i="0" lang="en" sz="1300" u="none" cap="none" strike="noStrike">
                <a:solidFill>
                  <a:schemeClr val="dk2"/>
                </a:solidFill>
                <a:latin typeface="Nunito"/>
                <a:ea typeface="Nunito"/>
                <a:cs typeface="Nunito"/>
                <a:sym typeface="Nunito"/>
              </a:rPr>
              <a:t> </a:t>
            </a:r>
            <a:r>
              <a:rPr i="0" lang="en" sz="1300" u="none" cap="none" strike="noStrike">
                <a:solidFill>
                  <a:schemeClr val="lt1"/>
                </a:solidFill>
                <a:latin typeface="Nunito"/>
                <a:ea typeface="Nunito"/>
                <a:cs typeface="Nunito"/>
                <a:sym typeface="Nunito"/>
              </a:rPr>
              <a:t>to see what a group of journalism and media students think the future will look like. </a:t>
            </a:r>
            <a:endParaRPr>
              <a:latin typeface="Nunito"/>
              <a:ea typeface="Nunito"/>
              <a:cs typeface="Nunito"/>
              <a:sym typeface="Nunito"/>
            </a:endParaRPr>
          </a:p>
          <a:p>
            <a:pPr indent="-311150" lvl="0" marL="457200" marR="0" rtl="0" algn="l">
              <a:lnSpc>
                <a:spcPct val="115000"/>
              </a:lnSpc>
              <a:spcBef>
                <a:spcPts val="1000"/>
              </a:spcBef>
              <a:spcAft>
                <a:spcPts val="0"/>
              </a:spcAft>
              <a:buClr>
                <a:schemeClr val="lt1"/>
              </a:buClr>
              <a:buSzPts val="1300"/>
              <a:buFont typeface="Nunito"/>
              <a:buChar char="➔"/>
            </a:pPr>
            <a:r>
              <a:rPr i="0" lang="en" sz="1300" u="none" cap="none" strike="noStrike">
                <a:solidFill>
                  <a:schemeClr val="lt1"/>
                </a:solidFill>
                <a:latin typeface="Nunito"/>
                <a:ea typeface="Nunito"/>
                <a:cs typeface="Nunito"/>
                <a:sym typeface="Nunito"/>
              </a:rPr>
              <a:t>Can you agree on what the future of news will look like?</a:t>
            </a:r>
            <a:endParaRPr>
              <a:latin typeface="Nunito"/>
              <a:ea typeface="Nunito"/>
              <a:cs typeface="Nunito"/>
              <a:sym typeface="Nunito"/>
            </a:endParaRPr>
          </a:p>
          <a:p>
            <a:pPr indent="-311150" lvl="0" marL="457200" marR="0" rtl="0" algn="l">
              <a:lnSpc>
                <a:spcPct val="115000"/>
              </a:lnSpc>
              <a:spcBef>
                <a:spcPts val="1000"/>
              </a:spcBef>
              <a:spcAft>
                <a:spcPts val="0"/>
              </a:spcAft>
              <a:buClr>
                <a:schemeClr val="lt1"/>
              </a:buClr>
              <a:buSzPts val="1300"/>
              <a:buFont typeface="Nunito"/>
              <a:buChar char="➔"/>
            </a:pPr>
            <a:r>
              <a:rPr i="0" lang="en" sz="1300" u="none" cap="none" strike="noStrike">
                <a:solidFill>
                  <a:schemeClr val="lt1"/>
                </a:solidFill>
                <a:latin typeface="Nunito"/>
                <a:ea typeface="Nunito"/>
                <a:cs typeface="Nunito"/>
                <a:sym typeface="Nunito"/>
              </a:rPr>
              <a:t>How do your colleagues in your newsrooms feel about the convergence of print and digital - is there more resistance or more excitement?</a:t>
            </a:r>
            <a:endParaRPr>
              <a:latin typeface="Nunito"/>
              <a:ea typeface="Nunito"/>
              <a:cs typeface="Nunito"/>
              <a:sym typeface="Nunito"/>
            </a:endParaRPr>
          </a:p>
          <a:p>
            <a:pPr indent="-311150" lvl="0" marL="457200" marR="0" rtl="0" algn="l">
              <a:lnSpc>
                <a:spcPct val="115000"/>
              </a:lnSpc>
              <a:spcBef>
                <a:spcPts val="0"/>
              </a:spcBef>
              <a:spcAft>
                <a:spcPts val="0"/>
              </a:spcAft>
              <a:buClr>
                <a:schemeClr val="lt1"/>
              </a:buClr>
              <a:buSzPts val="1300"/>
              <a:buFont typeface="Nunito"/>
              <a:buChar char="➔"/>
            </a:pPr>
            <a:r>
              <a:rPr i="0" lang="en" sz="1300" u="none" cap="none" strike="noStrike">
                <a:solidFill>
                  <a:schemeClr val="lt1"/>
                </a:solidFill>
                <a:latin typeface="Nunito"/>
                <a:ea typeface="Nunito"/>
                <a:cs typeface="Nunito"/>
                <a:sym typeface="Nunito"/>
              </a:rPr>
              <a:t>How is your management team handling the changes: do you have the support you need from the top down? What more could they be doing to help?</a:t>
            </a:r>
            <a:endParaRPr>
              <a:latin typeface="Nunito"/>
              <a:ea typeface="Nunito"/>
              <a:cs typeface="Nunito"/>
              <a:sym typeface="Nunito"/>
            </a:endParaRPr>
          </a:p>
          <a:p>
            <a:pPr indent="0" lvl="0" marL="0" marR="0" rtl="0" algn="l">
              <a:lnSpc>
                <a:spcPct val="115000"/>
              </a:lnSpc>
              <a:spcBef>
                <a:spcPts val="1000"/>
              </a:spcBef>
              <a:spcAft>
                <a:spcPts val="1000"/>
              </a:spcAft>
              <a:buClr>
                <a:schemeClr val="dk2"/>
              </a:buClr>
              <a:buSzPts val="1300"/>
              <a:buFont typeface="Roboto"/>
              <a:buNone/>
            </a:pPr>
            <a:r>
              <a:t/>
            </a:r>
            <a:endParaRPr i="0" sz="1300" u="none" cap="none" strike="noStrike">
              <a:solidFill>
                <a:schemeClr val="dk2"/>
              </a:solidFill>
              <a:latin typeface="Nunito"/>
              <a:ea typeface="Nunito"/>
              <a:cs typeface="Nunito"/>
              <a:sym typeface="Nunito"/>
            </a:endParaRPr>
          </a:p>
        </p:txBody>
      </p:sp>
      <p:sp>
        <p:nvSpPr>
          <p:cNvPr id="404" name="Google Shape;404;p54"/>
          <p:cNvSpPr txBox="1"/>
          <p:nvPr>
            <p:ph type="title"/>
          </p:nvPr>
        </p:nvSpPr>
        <p:spPr>
          <a:xfrm>
            <a:off x="1497520" y="480279"/>
            <a:ext cx="7375711" cy="62503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5400"/>
              <a:buNone/>
            </a:pPr>
            <a:r>
              <a:rPr lang="en" sz="3600">
                <a:latin typeface="Nunito"/>
                <a:ea typeface="Nunito"/>
                <a:cs typeface="Nunito"/>
                <a:sym typeface="Nunito"/>
              </a:rPr>
              <a:t>WORK TOGETHER</a:t>
            </a:r>
            <a:endParaRPr sz="3600">
              <a:latin typeface="Nunito"/>
              <a:ea typeface="Nunito"/>
              <a:cs typeface="Nunito"/>
              <a:sym typeface="Nunito"/>
            </a:endParaRPr>
          </a:p>
        </p:txBody>
      </p:sp>
      <p:sp>
        <p:nvSpPr>
          <p:cNvPr id="405" name="Google Shape;405;p54"/>
          <p:cNvSpPr/>
          <p:nvPr/>
        </p:nvSpPr>
        <p:spPr>
          <a:xfrm>
            <a:off x="701548" y="414170"/>
            <a:ext cx="706774" cy="706774"/>
          </a:xfrm>
          <a:prstGeom prst="ellipse">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06" name="Google Shape;406;p54"/>
          <p:cNvCxnSpPr/>
          <p:nvPr/>
        </p:nvCxnSpPr>
        <p:spPr>
          <a:xfrm>
            <a:off x="0" y="792794"/>
            <a:ext cx="701525" cy="0"/>
          </a:xfrm>
          <a:prstGeom prst="straightConnector1">
            <a:avLst/>
          </a:prstGeom>
          <a:noFill/>
          <a:ln cap="flat" cmpd="sng" w="28575">
            <a:solidFill>
              <a:schemeClr val="lt1"/>
            </a:solidFill>
            <a:prstDash val="solid"/>
            <a:round/>
            <a:headEnd len="sm" w="sm" type="none"/>
            <a:tailEnd len="sm" w="sm" type="none"/>
          </a:ln>
        </p:spPr>
      </p:cxnSp>
      <p:pic>
        <p:nvPicPr>
          <p:cNvPr descr="Cheers" id="407" name="Google Shape;407;p54"/>
          <p:cNvPicPr preferRelativeResize="0"/>
          <p:nvPr/>
        </p:nvPicPr>
        <p:blipFill rotWithShape="1">
          <a:blip r:embed="rId5">
            <a:alphaModFix/>
          </a:blip>
          <a:srcRect b="0" l="0" r="0" t="0"/>
          <a:stretch/>
        </p:blipFill>
        <p:spPr>
          <a:xfrm>
            <a:off x="788200" y="528319"/>
            <a:ext cx="530059" cy="5300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5"/>
          <p:cNvSpPr txBox="1"/>
          <p:nvPr/>
        </p:nvSpPr>
        <p:spPr>
          <a:xfrm>
            <a:off x="1564519" y="1985963"/>
            <a:ext cx="5862441" cy="3157537"/>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300"/>
              <a:buFont typeface="Roboto"/>
              <a:buNone/>
            </a:pPr>
            <a:r>
              <a:rPr b="1" i="0" lang="en" sz="1400" u="none" cap="none" strike="noStrike">
                <a:solidFill>
                  <a:schemeClr val="lt1"/>
                </a:solidFill>
                <a:latin typeface="Nunito"/>
                <a:ea typeface="Nunito"/>
                <a:cs typeface="Nunito"/>
                <a:sym typeface="Nunito"/>
              </a:rPr>
              <a:t>Please take some time to think about the following:</a:t>
            </a:r>
            <a:endParaRPr>
              <a:latin typeface="Nunito"/>
              <a:ea typeface="Nunito"/>
              <a:cs typeface="Nunito"/>
              <a:sym typeface="Nunito"/>
            </a:endParaRPr>
          </a:p>
          <a:p>
            <a:pPr indent="-317500" lvl="0" marL="457200" marR="0" rtl="0" algn="l">
              <a:lnSpc>
                <a:spcPct val="115000"/>
              </a:lnSpc>
              <a:spcBef>
                <a:spcPts val="1600"/>
              </a:spcBef>
              <a:spcAft>
                <a:spcPts val="0"/>
              </a:spcAft>
              <a:buClr>
                <a:schemeClr val="lt1"/>
              </a:buClr>
              <a:buSzPts val="1400"/>
              <a:buFont typeface="Nunito"/>
              <a:buChar char="➔"/>
            </a:pPr>
            <a:r>
              <a:rPr i="0" lang="en" sz="1400" u="none" cap="none" strike="noStrike">
                <a:solidFill>
                  <a:schemeClr val="lt1"/>
                </a:solidFill>
                <a:latin typeface="Nunito"/>
                <a:ea typeface="Nunito"/>
                <a:cs typeface="Nunito"/>
                <a:sym typeface="Nunito"/>
              </a:rPr>
              <a:t>Think about print and digital convergence in your own business: are you satisfied with the progress made in your company?</a:t>
            </a:r>
            <a:endParaRPr>
              <a:latin typeface="Nunito"/>
              <a:ea typeface="Nunito"/>
              <a:cs typeface="Nunito"/>
              <a:sym typeface="Nunito"/>
            </a:endParaRPr>
          </a:p>
          <a:p>
            <a:pPr indent="-317500" lvl="0" marL="457200" marR="0" rtl="0" algn="l">
              <a:lnSpc>
                <a:spcPct val="115000"/>
              </a:lnSpc>
              <a:spcBef>
                <a:spcPts val="1000"/>
              </a:spcBef>
              <a:spcAft>
                <a:spcPts val="0"/>
              </a:spcAft>
              <a:buClr>
                <a:schemeClr val="lt1"/>
              </a:buClr>
              <a:buSzPts val="1400"/>
              <a:buFont typeface="Nunito"/>
              <a:buChar char="➔"/>
            </a:pPr>
            <a:r>
              <a:rPr i="0" lang="en" sz="1400" u="none" cap="none" strike="noStrike">
                <a:solidFill>
                  <a:schemeClr val="lt1"/>
                </a:solidFill>
                <a:latin typeface="Nunito"/>
                <a:ea typeface="Nunito"/>
                <a:cs typeface="Nunito"/>
                <a:sym typeface="Nunito"/>
              </a:rPr>
              <a:t>Have you been part of the changes or are you still an observer?</a:t>
            </a:r>
            <a:endParaRPr>
              <a:latin typeface="Nunito"/>
              <a:ea typeface="Nunito"/>
              <a:cs typeface="Nunito"/>
              <a:sym typeface="Nunito"/>
            </a:endParaRPr>
          </a:p>
          <a:p>
            <a:pPr indent="-317500" lvl="0" marL="457200" marR="0" rtl="0" algn="l">
              <a:lnSpc>
                <a:spcPct val="115000"/>
              </a:lnSpc>
              <a:spcBef>
                <a:spcPts val="1000"/>
              </a:spcBef>
              <a:spcAft>
                <a:spcPts val="1000"/>
              </a:spcAft>
              <a:buClr>
                <a:schemeClr val="lt1"/>
              </a:buClr>
              <a:buSzPts val="1400"/>
              <a:buFont typeface="Nunito"/>
              <a:buChar char="➔"/>
            </a:pPr>
            <a:r>
              <a:rPr i="0" lang="en" sz="1400" u="none" cap="none" strike="noStrike">
                <a:solidFill>
                  <a:schemeClr val="lt1"/>
                </a:solidFill>
                <a:latin typeface="Nunito"/>
                <a:ea typeface="Nunito"/>
                <a:cs typeface="Nunito"/>
                <a:sym typeface="Nunito"/>
              </a:rPr>
              <a:t>What do you think could have been done differently and what has worked so far?</a:t>
            </a:r>
            <a:endParaRPr i="0" sz="1300" u="none" cap="none" strike="noStrike">
              <a:solidFill>
                <a:schemeClr val="lt1"/>
              </a:solidFill>
              <a:latin typeface="Nunito"/>
              <a:ea typeface="Nunito"/>
              <a:cs typeface="Nunito"/>
              <a:sym typeface="Nunito"/>
            </a:endParaRPr>
          </a:p>
        </p:txBody>
      </p:sp>
      <p:sp>
        <p:nvSpPr>
          <p:cNvPr id="413" name="Google Shape;413;p55"/>
          <p:cNvSpPr txBox="1"/>
          <p:nvPr>
            <p:ph type="title"/>
          </p:nvPr>
        </p:nvSpPr>
        <p:spPr>
          <a:xfrm>
            <a:off x="1497520" y="1238311"/>
            <a:ext cx="7375711" cy="62503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5400"/>
              <a:buNone/>
            </a:pPr>
            <a:r>
              <a:rPr lang="en" sz="3600">
                <a:latin typeface="Nunito"/>
                <a:ea typeface="Nunito"/>
                <a:cs typeface="Nunito"/>
                <a:sym typeface="Nunito"/>
              </a:rPr>
              <a:t>INDIVIDUAL</a:t>
            </a:r>
            <a:r>
              <a:rPr lang="en" sz="3600">
                <a:latin typeface="Nunito"/>
                <a:ea typeface="Nunito"/>
                <a:cs typeface="Nunito"/>
                <a:sym typeface="Nunito"/>
              </a:rPr>
              <a:t> REFLECTION</a:t>
            </a:r>
            <a:endParaRPr sz="3600">
              <a:latin typeface="Nunito"/>
              <a:ea typeface="Nunito"/>
              <a:cs typeface="Nunito"/>
              <a:sym typeface="Nunito"/>
            </a:endParaRPr>
          </a:p>
        </p:txBody>
      </p:sp>
      <p:sp>
        <p:nvSpPr>
          <p:cNvPr id="414" name="Google Shape;414;p55"/>
          <p:cNvSpPr/>
          <p:nvPr/>
        </p:nvSpPr>
        <p:spPr>
          <a:xfrm>
            <a:off x="701548" y="1172202"/>
            <a:ext cx="706774" cy="706774"/>
          </a:xfrm>
          <a:prstGeom prst="ellipse">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15" name="Google Shape;415;p55"/>
          <p:cNvCxnSpPr/>
          <p:nvPr/>
        </p:nvCxnSpPr>
        <p:spPr>
          <a:xfrm>
            <a:off x="0" y="1550826"/>
            <a:ext cx="701525" cy="0"/>
          </a:xfrm>
          <a:prstGeom prst="straightConnector1">
            <a:avLst/>
          </a:prstGeom>
          <a:noFill/>
          <a:ln cap="flat" cmpd="sng" w="28575">
            <a:solidFill>
              <a:schemeClr val="lt1"/>
            </a:solidFill>
            <a:prstDash val="solid"/>
            <a:round/>
            <a:headEnd len="sm" w="sm" type="none"/>
            <a:tailEnd len="sm" w="sm" type="none"/>
          </a:ln>
        </p:spPr>
      </p:cxnSp>
      <p:pic>
        <p:nvPicPr>
          <p:cNvPr descr="Reflection" id="416" name="Google Shape;416;p55"/>
          <p:cNvPicPr preferRelativeResize="0"/>
          <p:nvPr/>
        </p:nvPicPr>
        <p:blipFill rotWithShape="1">
          <a:blip r:embed="rId3">
            <a:alphaModFix/>
          </a:blip>
          <a:srcRect b="0" l="0" r="0" t="0"/>
          <a:stretch/>
        </p:blipFill>
        <p:spPr>
          <a:xfrm>
            <a:off x="782804" y="1245209"/>
            <a:ext cx="555775" cy="555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6"/>
          <p:cNvSpPr txBox="1"/>
          <p:nvPr>
            <p:ph type="title"/>
          </p:nvPr>
        </p:nvSpPr>
        <p:spPr>
          <a:xfrm>
            <a:off x="884145" y="2259235"/>
            <a:ext cx="7375711" cy="625031"/>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5400"/>
              <a:buNone/>
            </a:pPr>
            <a:r>
              <a:rPr lang="en" sz="4400">
                <a:latin typeface="Nunito"/>
                <a:ea typeface="Nunito"/>
                <a:cs typeface="Nunito"/>
                <a:sym typeface="Nunito"/>
              </a:rPr>
              <a:t>END OF LESSON ONE</a:t>
            </a:r>
            <a:endParaRPr sz="4400">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623888" y="1501974"/>
            <a:ext cx="7886700" cy="213955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Avenir"/>
              <a:buNone/>
            </a:pPr>
            <a:r>
              <a:rPr lang="en">
                <a:latin typeface="Nunito"/>
                <a:ea typeface="Nunito"/>
                <a:cs typeface="Nunito"/>
                <a:sym typeface="Nunito"/>
              </a:rPr>
              <a:t>Section 1</a:t>
            </a:r>
            <a:endParaRPr>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3"/>
          <p:cNvSpPr txBox="1"/>
          <p:nvPr>
            <p:ph type="title"/>
          </p:nvPr>
        </p:nvSpPr>
        <p:spPr>
          <a:xfrm>
            <a:off x="623888" y="1501974"/>
            <a:ext cx="7886700" cy="2139553"/>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5400"/>
              <a:buNone/>
            </a:pPr>
            <a:r>
              <a:rPr lang="en" sz="2800">
                <a:latin typeface="Nunito"/>
                <a:ea typeface="Nunito"/>
                <a:cs typeface="Nunito"/>
                <a:sym typeface="Nunito"/>
              </a:rPr>
              <a:t>IS ‘DIGITAL JOURNALISM’ STILL JOURNALISM?</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sz="1900">
                <a:latin typeface="Nunito"/>
                <a:ea typeface="Nunito"/>
                <a:cs typeface="Nunito"/>
                <a:sym typeface="Nunito"/>
              </a:rPr>
              <a:t>Yes! Digital journalism is still journalism: just the </a:t>
            </a:r>
            <a:r>
              <a:rPr b="1" lang="en" sz="1900">
                <a:latin typeface="Nunito"/>
                <a:ea typeface="Nunito"/>
                <a:cs typeface="Nunito"/>
                <a:sym typeface="Nunito"/>
              </a:rPr>
              <a:t>medium </a:t>
            </a:r>
            <a:r>
              <a:rPr lang="en" sz="1900">
                <a:latin typeface="Nunito"/>
                <a:ea typeface="Nunito"/>
                <a:cs typeface="Nunito"/>
                <a:sym typeface="Nunito"/>
              </a:rPr>
              <a:t>has changed</a:t>
            </a:r>
            <a:endParaRPr sz="1900">
              <a:latin typeface="Nunito"/>
              <a:ea typeface="Nunito"/>
              <a:cs typeface="Nunito"/>
              <a:sym typeface="Nunito"/>
            </a:endParaRPr>
          </a:p>
        </p:txBody>
      </p:sp>
      <p:sp>
        <p:nvSpPr>
          <p:cNvPr id="175" name="Google Shape;175;p24"/>
          <p:cNvSpPr txBox="1"/>
          <p:nvPr>
            <p:ph idx="1" type="body"/>
          </p:nvPr>
        </p:nvSpPr>
        <p:spPr>
          <a:xfrm>
            <a:off x="628650" y="1245991"/>
            <a:ext cx="7886700" cy="3263504"/>
          </a:xfrm>
          <a:prstGeom prst="rect">
            <a:avLst/>
          </a:prstGeom>
          <a:noFill/>
          <a:ln>
            <a:noFill/>
          </a:ln>
        </p:spPr>
        <p:txBody>
          <a:bodyPr anchorCtr="0" anchor="t" bIns="91425" lIns="91425" spcFirstLastPara="1" rIns="91425" wrap="square" tIns="91425">
            <a:noAutofit/>
          </a:bodyPr>
          <a:lstStyle/>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Digital in the context of a news business really means “</a:t>
            </a:r>
            <a:r>
              <a:rPr b="1" lang="en" sz="1400">
                <a:solidFill>
                  <a:srgbClr val="333333"/>
                </a:solidFill>
                <a:latin typeface="Nunito"/>
                <a:ea typeface="Nunito"/>
                <a:cs typeface="Nunito"/>
                <a:sym typeface="Nunito"/>
              </a:rPr>
              <a:t>the act of producing journalism for an online audience</a:t>
            </a:r>
            <a:r>
              <a:rPr lang="en" sz="1400">
                <a:solidFill>
                  <a:srgbClr val="333333"/>
                </a:solidFill>
                <a:latin typeface="Nunito"/>
                <a:ea typeface="Nunito"/>
                <a:cs typeface="Nunito"/>
                <a:sym typeface="Nunito"/>
              </a:rPr>
              <a:t>”. </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Newsrooms are traditionally </a:t>
            </a:r>
            <a:r>
              <a:rPr b="1" lang="en" sz="1400">
                <a:solidFill>
                  <a:srgbClr val="333333"/>
                </a:solidFill>
                <a:latin typeface="Nunito"/>
                <a:ea typeface="Nunito"/>
                <a:cs typeface="Nunito"/>
                <a:sym typeface="Nunito"/>
              </a:rPr>
              <a:t>print focused</a:t>
            </a:r>
            <a:r>
              <a:rPr lang="en" sz="1400">
                <a:solidFill>
                  <a:srgbClr val="333333"/>
                </a:solidFill>
                <a:latin typeface="Nunito"/>
                <a:ea typeface="Nunito"/>
                <a:cs typeface="Nunito"/>
                <a:sym typeface="Nunito"/>
              </a:rPr>
              <a:t>, so the move to online has caused </a:t>
            </a:r>
            <a:r>
              <a:rPr b="1" lang="en" sz="1400">
                <a:solidFill>
                  <a:srgbClr val="333333"/>
                </a:solidFill>
                <a:latin typeface="Nunito"/>
                <a:ea typeface="Nunito"/>
                <a:cs typeface="Nunito"/>
                <a:sym typeface="Nunito"/>
              </a:rPr>
              <a:t>massive disruptions </a:t>
            </a:r>
            <a:r>
              <a:rPr lang="en" sz="1400">
                <a:solidFill>
                  <a:srgbClr val="333333"/>
                </a:solidFill>
                <a:latin typeface="Nunito"/>
                <a:ea typeface="Nunito"/>
                <a:cs typeface="Nunito"/>
                <a:sym typeface="Nunito"/>
              </a:rPr>
              <a:t>to the industry, and to newsrooms all over the world</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The challenge for news organisations has been to understand that </a:t>
            </a:r>
            <a:r>
              <a:rPr b="1" lang="en" sz="1400">
                <a:solidFill>
                  <a:srgbClr val="333333"/>
                </a:solidFill>
                <a:latin typeface="Nunito"/>
                <a:ea typeface="Nunito"/>
                <a:cs typeface="Nunito"/>
                <a:sym typeface="Nunito"/>
              </a:rPr>
              <a:t>readers have evolved </a:t>
            </a:r>
            <a:r>
              <a:rPr lang="en" sz="1400">
                <a:solidFill>
                  <a:srgbClr val="333333"/>
                </a:solidFill>
                <a:latin typeface="Nunito"/>
                <a:ea typeface="Nunito"/>
                <a:cs typeface="Nunito"/>
                <a:sym typeface="Nunito"/>
              </a:rPr>
              <a:t>and now often prefer the </a:t>
            </a:r>
            <a:r>
              <a:rPr b="1" lang="en" sz="1400">
                <a:solidFill>
                  <a:srgbClr val="333333"/>
                </a:solidFill>
                <a:latin typeface="Nunito"/>
                <a:ea typeface="Nunito"/>
                <a:cs typeface="Nunito"/>
                <a:sym typeface="Nunito"/>
              </a:rPr>
              <a:t>consumption</a:t>
            </a:r>
            <a:r>
              <a:rPr lang="en" sz="1400">
                <a:solidFill>
                  <a:srgbClr val="333333"/>
                </a:solidFill>
                <a:latin typeface="Nunito"/>
                <a:ea typeface="Nunito"/>
                <a:cs typeface="Nunito"/>
                <a:sym typeface="Nunito"/>
              </a:rPr>
              <a:t> of their news on </a:t>
            </a:r>
            <a:r>
              <a:rPr b="1" lang="en" sz="1400">
                <a:solidFill>
                  <a:srgbClr val="333333"/>
                </a:solidFill>
                <a:latin typeface="Nunito"/>
                <a:ea typeface="Nunito"/>
                <a:cs typeface="Nunito"/>
                <a:sym typeface="Nunito"/>
              </a:rPr>
              <a:t>digital devices</a:t>
            </a:r>
            <a:r>
              <a:rPr lang="en" sz="1400">
                <a:solidFill>
                  <a:srgbClr val="333333"/>
                </a:solidFill>
                <a:latin typeface="Nunito"/>
                <a:ea typeface="Nunito"/>
                <a:cs typeface="Nunito"/>
                <a:sym typeface="Nunito"/>
              </a:rPr>
              <a:t>, and to meet their needs sufficiently</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b="1" lang="en" sz="1400">
                <a:solidFill>
                  <a:srgbClr val="333333"/>
                </a:solidFill>
                <a:latin typeface="Nunito"/>
                <a:ea typeface="Nunito"/>
                <a:cs typeface="Nunito"/>
                <a:sym typeface="Nunito"/>
              </a:rPr>
              <a:t>Data is a critical component of the new digital ecosystem</a:t>
            </a:r>
            <a:r>
              <a:rPr lang="en" sz="1400">
                <a:solidFill>
                  <a:srgbClr val="333333"/>
                </a:solidFill>
                <a:latin typeface="Nunito"/>
                <a:ea typeface="Nunito"/>
                <a:cs typeface="Nunito"/>
                <a:sym typeface="Nunito"/>
              </a:rPr>
              <a:t>: not only to give readers a better experience, but also to service advertising clients </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Our readers are no longer reliant on the </a:t>
            </a:r>
            <a:r>
              <a:rPr b="1" lang="en" sz="1400">
                <a:solidFill>
                  <a:srgbClr val="333333"/>
                </a:solidFill>
                <a:latin typeface="Nunito"/>
                <a:ea typeface="Nunito"/>
                <a:cs typeface="Nunito"/>
                <a:sym typeface="Nunito"/>
              </a:rPr>
              <a:t>daily delivery</a:t>
            </a:r>
            <a:r>
              <a:rPr lang="en" sz="1400">
                <a:solidFill>
                  <a:srgbClr val="333333"/>
                </a:solidFill>
                <a:latin typeface="Nunito"/>
                <a:ea typeface="Nunito"/>
                <a:cs typeface="Nunito"/>
                <a:sym typeface="Nunito"/>
              </a:rPr>
              <a:t> of news in the form of a </a:t>
            </a:r>
            <a:r>
              <a:rPr b="1" lang="en" sz="1400">
                <a:solidFill>
                  <a:srgbClr val="333333"/>
                </a:solidFill>
                <a:latin typeface="Nunito"/>
                <a:ea typeface="Nunito"/>
                <a:cs typeface="Nunito"/>
                <a:sym typeface="Nunito"/>
              </a:rPr>
              <a:t>newspaper</a:t>
            </a:r>
            <a:r>
              <a:rPr lang="en" sz="1400">
                <a:solidFill>
                  <a:srgbClr val="333333"/>
                </a:solidFill>
                <a:latin typeface="Nunito"/>
                <a:ea typeface="Nunito"/>
                <a:cs typeface="Nunito"/>
                <a:sym typeface="Nunito"/>
              </a:rPr>
              <a:t>: they can get the news </a:t>
            </a:r>
            <a:r>
              <a:rPr b="1" lang="en" sz="1400">
                <a:solidFill>
                  <a:srgbClr val="333333"/>
                </a:solidFill>
                <a:latin typeface="Nunito"/>
                <a:ea typeface="Nunito"/>
                <a:cs typeface="Nunito"/>
                <a:sym typeface="Nunito"/>
              </a:rPr>
              <a:t>anytime and anywhere</a:t>
            </a:r>
            <a:r>
              <a:rPr lang="en" sz="1400">
                <a:solidFill>
                  <a:srgbClr val="333333"/>
                </a:solidFill>
                <a:latin typeface="Nunito"/>
                <a:ea typeface="Nunito"/>
                <a:cs typeface="Nunito"/>
                <a:sym typeface="Nunito"/>
              </a:rPr>
              <a:t>. </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Our </a:t>
            </a:r>
            <a:r>
              <a:rPr b="1" lang="en" sz="1400">
                <a:solidFill>
                  <a:srgbClr val="333333"/>
                </a:solidFill>
                <a:latin typeface="Nunito"/>
                <a:ea typeface="Nunito"/>
                <a:cs typeface="Nunito"/>
                <a:sym typeface="Nunito"/>
              </a:rPr>
              <a:t>competition</a:t>
            </a:r>
            <a:r>
              <a:rPr lang="en" sz="1400">
                <a:solidFill>
                  <a:srgbClr val="333333"/>
                </a:solidFill>
                <a:latin typeface="Nunito"/>
                <a:ea typeface="Nunito"/>
                <a:cs typeface="Nunito"/>
                <a:sym typeface="Nunito"/>
              </a:rPr>
              <a:t> is no longer just other newspapers: it is social media, bloggers, start-ups, newsletters etc</a:t>
            </a:r>
            <a:endParaRPr sz="1400">
              <a:solidFill>
                <a:srgbClr val="333333"/>
              </a:solidFill>
              <a:latin typeface="Nunito"/>
              <a:ea typeface="Nunito"/>
              <a:cs typeface="Nunito"/>
              <a:sym typeface="Nunito"/>
            </a:endParaRPr>
          </a:p>
          <a:p>
            <a:pPr indent="-311150" lvl="0" marL="457200" rtl="0" algn="l">
              <a:lnSpc>
                <a:spcPct val="90000"/>
              </a:lnSpc>
              <a:spcBef>
                <a:spcPts val="600"/>
              </a:spcBef>
              <a:spcAft>
                <a:spcPts val="0"/>
              </a:spcAft>
              <a:buSzPts val="1300"/>
              <a:buChar char="●"/>
            </a:pPr>
            <a:r>
              <a:rPr lang="en" sz="1400">
                <a:solidFill>
                  <a:srgbClr val="333333"/>
                </a:solidFill>
                <a:latin typeface="Nunito"/>
                <a:ea typeface="Nunito"/>
                <a:cs typeface="Nunito"/>
                <a:sym typeface="Nunito"/>
              </a:rPr>
              <a:t>We had the </a:t>
            </a:r>
            <a:r>
              <a:rPr b="1" lang="en" sz="1400">
                <a:solidFill>
                  <a:srgbClr val="333333"/>
                </a:solidFill>
                <a:latin typeface="Nunito"/>
                <a:ea typeface="Nunito"/>
                <a:cs typeface="Nunito"/>
                <a:sym typeface="Nunito"/>
              </a:rPr>
              <a:t>monopoly</a:t>
            </a:r>
            <a:r>
              <a:rPr lang="en" sz="1400">
                <a:solidFill>
                  <a:srgbClr val="333333"/>
                </a:solidFill>
                <a:latin typeface="Nunito"/>
                <a:ea typeface="Nunito"/>
                <a:cs typeface="Nunito"/>
                <a:sym typeface="Nunito"/>
              </a:rPr>
              <a:t> on readers’ attention for a long time: how do we get it back? </a:t>
            </a:r>
            <a:endParaRPr sz="1400">
              <a:solidFill>
                <a:srgbClr val="333333"/>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idx="4294967295" type="body"/>
          </p:nvPr>
        </p:nvSpPr>
        <p:spPr>
          <a:xfrm>
            <a:off x="336176" y="1878201"/>
            <a:ext cx="3401635" cy="1362541"/>
          </a:xfrm>
          <a:prstGeom prst="rect">
            <a:avLst/>
          </a:prstGeom>
          <a:noFill/>
          <a:ln>
            <a:noFill/>
          </a:ln>
        </p:spPr>
        <p:txBody>
          <a:bodyPr anchorCtr="0" anchor="ctr" bIns="45700" lIns="91425" spcFirstLastPara="1" rIns="91425" wrap="square" tIns="45700">
            <a:noAutofit/>
          </a:bodyPr>
          <a:lstStyle/>
          <a:p>
            <a:pPr indent="0" lvl="0" marL="95250" rtl="0" algn="l">
              <a:lnSpc>
                <a:spcPct val="90000"/>
              </a:lnSpc>
              <a:spcBef>
                <a:spcPts val="750"/>
              </a:spcBef>
              <a:spcAft>
                <a:spcPts val="0"/>
              </a:spcAft>
              <a:buSzPts val="1600"/>
              <a:buNone/>
            </a:pPr>
            <a:r>
              <a:rPr lang="en" sz="2000">
                <a:solidFill>
                  <a:srgbClr val="333333"/>
                </a:solidFill>
                <a:latin typeface="Nunito"/>
                <a:ea typeface="Nunito"/>
                <a:cs typeface="Nunito"/>
                <a:sym typeface="Nunito"/>
              </a:rPr>
              <a:t>The launch of the iPhone in 2007 may have been the biggest disruptor to our industry in centuries!</a:t>
            </a:r>
            <a:endParaRPr sz="1100">
              <a:solidFill>
                <a:srgbClr val="333333"/>
              </a:solidFill>
              <a:latin typeface="Nunito"/>
              <a:ea typeface="Nunito"/>
              <a:cs typeface="Nunito"/>
              <a:sym typeface="Nunito"/>
            </a:endParaRPr>
          </a:p>
        </p:txBody>
      </p:sp>
      <p:pic>
        <p:nvPicPr>
          <p:cNvPr id="181" name="Google Shape;181;p25"/>
          <p:cNvPicPr preferRelativeResize="0"/>
          <p:nvPr/>
        </p:nvPicPr>
        <p:blipFill rotWithShape="1">
          <a:blip r:embed="rId3">
            <a:alphaModFix/>
          </a:blip>
          <a:srcRect b="8038" l="0" r="0" t="0"/>
          <a:stretch/>
        </p:blipFill>
        <p:spPr>
          <a:xfrm>
            <a:off x="4166118" y="298141"/>
            <a:ext cx="4387864" cy="4206624"/>
          </a:xfrm>
          <a:prstGeom prst="rect">
            <a:avLst/>
          </a:prstGeom>
          <a:noFill/>
          <a:ln>
            <a:noFill/>
          </a:ln>
        </p:spPr>
      </p:pic>
      <p:sp>
        <p:nvSpPr>
          <p:cNvPr id="182" name="Google Shape;182;p25"/>
          <p:cNvSpPr txBox="1"/>
          <p:nvPr/>
        </p:nvSpPr>
        <p:spPr>
          <a:xfrm>
            <a:off x="447446" y="1419414"/>
            <a:ext cx="2270335" cy="45878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200"/>
              <a:buFont typeface="Merriweather"/>
              <a:buNone/>
            </a:pPr>
            <a:r>
              <a:rPr i="0" lang="en" sz="2400" u="none" cap="none" strike="noStrike">
                <a:solidFill>
                  <a:srgbClr val="070E63"/>
                </a:solidFill>
                <a:latin typeface="Nunito"/>
                <a:ea typeface="Nunito"/>
                <a:cs typeface="Nunito"/>
                <a:sym typeface="Nunito"/>
              </a:rPr>
              <a:t>A thought:</a:t>
            </a:r>
            <a:endParaRPr i="0" sz="2400" u="none" cap="none" strike="noStrike">
              <a:solidFill>
                <a:srgbClr val="070E63"/>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628650" y="620872"/>
            <a:ext cx="7886700" cy="4584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venir"/>
              <a:buNone/>
            </a:pPr>
            <a:r>
              <a:rPr lang="en">
                <a:latin typeface="Nunito"/>
                <a:ea typeface="Nunito"/>
                <a:cs typeface="Nunito"/>
                <a:sym typeface="Nunito"/>
              </a:rPr>
              <a:t>Global trends in media consumption (2014-2018)</a:t>
            </a:r>
            <a:endParaRPr>
              <a:latin typeface="Nunito"/>
              <a:ea typeface="Nunito"/>
              <a:cs typeface="Nunito"/>
              <a:sym typeface="Nunito"/>
            </a:endParaRPr>
          </a:p>
        </p:txBody>
      </p:sp>
      <p:sp>
        <p:nvSpPr>
          <p:cNvPr id="188" name="Google Shape;188;p26"/>
          <p:cNvSpPr txBox="1"/>
          <p:nvPr>
            <p:ph idx="1" type="body"/>
          </p:nvPr>
        </p:nvSpPr>
        <p:spPr>
          <a:xfrm>
            <a:off x="1409700" y="1602058"/>
            <a:ext cx="2749449" cy="1774690"/>
          </a:xfrm>
          <a:prstGeom prst="rect">
            <a:avLst/>
          </a:prstGeom>
          <a:noFill/>
          <a:ln>
            <a:noFill/>
          </a:ln>
        </p:spPr>
        <p:txBody>
          <a:bodyPr anchorCtr="0" anchor="t" bIns="45700" lIns="91425" spcFirstLastPara="1" rIns="91425" wrap="square" tIns="45700">
            <a:noAutofit/>
          </a:bodyPr>
          <a:lstStyle/>
          <a:p>
            <a:pPr indent="0" lvl="0" marL="95250" rtl="0" algn="l">
              <a:lnSpc>
                <a:spcPct val="90000"/>
              </a:lnSpc>
              <a:spcBef>
                <a:spcPts val="750"/>
              </a:spcBef>
              <a:spcAft>
                <a:spcPts val="0"/>
              </a:spcAft>
              <a:buSzPts val="1600"/>
              <a:buNone/>
            </a:pPr>
            <a:r>
              <a:rPr b="1" lang="en">
                <a:latin typeface="Nunito"/>
                <a:ea typeface="Nunito"/>
                <a:cs typeface="Nunito"/>
                <a:sym typeface="Nunito"/>
              </a:rPr>
              <a:t>Digital news consumption is increasing</a:t>
            </a:r>
            <a:endParaRPr>
              <a:latin typeface="Nunito"/>
              <a:ea typeface="Nunito"/>
              <a:cs typeface="Nunito"/>
              <a:sym typeface="Nunito"/>
            </a:endParaRPr>
          </a:p>
          <a:p>
            <a:pPr indent="-247650" lvl="0" marL="342900" rtl="0" algn="l">
              <a:lnSpc>
                <a:spcPct val="90000"/>
              </a:lnSpc>
              <a:spcBef>
                <a:spcPts val="750"/>
              </a:spcBef>
              <a:spcAft>
                <a:spcPts val="0"/>
              </a:spcAft>
              <a:buClr>
                <a:srgbClr val="070E63"/>
              </a:buClr>
              <a:buSzPts val="1600"/>
              <a:buChar char="•"/>
            </a:pPr>
            <a:r>
              <a:rPr b="1" lang="en">
                <a:solidFill>
                  <a:srgbClr val="333333"/>
                </a:solidFill>
                <a:latin typeface="Nunito"/>
                <a:ea typeface="Nunito"/>
                <a:cs typeface="Nunito"/>
                <a:sym typeface="Nunito"/>
              </a:rPr>
              <a:t>Digital consumers are now spending 6 ¾ hours per day online, </a:t>
            </a:r>
            <a:r>
              <a:rPr lang="en">
                <a:solidFill>
                  <a:srgbClr val="333333"/>
                </a:solidFill>
                <a:latin typeface="Nunito"/>
                <a:ea typeface="Nunito"/>
                <a:cs typeface="Nunito"/>
                <a:sym typeface="Nunito"/>
              </a:rPr>
              <a:t>with 3:18 hours of this time – 51% - spent online via mobiles (up from 1 hour 17 mins in 2014)</a:t>
            </a:r>
            <a:endParaRPr>
              <a:solidFill>
                <a:srgbClr val="333333"/>
              </a:solidFill>
              <a:latin typeface="Nunito"/>
              <a:ea typeface="Nunito"/>
              <a:cs typeface="Nunito"/>
              <a:sym typeface="Nunito"/>
            </a:endParaRPr>
          </a:p>
        </p:txBody>
      </p:sp>
      <p:sp>
        <p:nvSpPr>
          <p:cNvPr id="189" name="Google Shape;189;p26"/>
          <p:cNvSpPr txBox="1"/>
          <p:nvPr/>
        </p:nvSpPr>
        <p:spPr>
          <a:xfrm>
            <a:off x="5346698" y="1610026"/>
            <a:ext cx="2992867" cy="1454150"/>
          </a:xfrm>
          <a:prstGeom prst="rect">
            <a:avLst/>
          </a:prstGeom>
          <a:noFill/>
          <a:ln>
            <a:noFill/>
          </a:ln>
        </p:spPr>
        <p:txBody>
          <a:bodyPr anchorCtr="0" anchor="t" bIns="45700" lIns="91425" spcFirstLastPara="1" rIns="91425" wrap="square" tIns="45700">
            <a:noAutofit/>
          </a:bodyPr>
          <a:lstStyle/>
          <a:p>
            <a:pPr indent="0" lvl="0" marL="95250" marR="0" rtl="0" algn="l">
              <a:lnSpc>
                <a:spcPct val="90000"/>
              </a:lnSpc>
              <a:spcBef>
                <a:spcPts val="750"/>
              </a:spcBef>
              <a:spcAft>
                <a:spcPts val="0"/>
              </a:spcAft>
              <a:buClr>
                <a:srgbClr val="070E63"/>
              </a:buClr>
              <a:buSzPts val="1600"/>
              <a:buFont typeface="Roboto"/>
              <a:buNone/>
            </a:pPr>
            <a:r>
              <a:rPr b="1" i="0" lang="en" sz="1200" u="none" cap="none" strike="noStrike">
                <a:solidFill>
                  <a:srgbClr val="070E63"/>
                </a:solidFill>
                <a:latin typeface="Nunito"/>
                <a:ea typeface="Nunito"/>
                <a:cs typeface="Nunito"/>
                <a:sym typeface="Nunito"/>
              </a:rPr>
              <a:t>This includes online TV</a:t>
            </a:r>
            <a:endParaRPr i="0" sz="1400" u="none" cap="none" strike="noStrike">
              <a:solidFill>
                <a:srgbClr val="000000"/>
              </a:solidFill>
              <a:latin typeface="Nunito"/>
              <a:ea typeface="Nunito"/>
              <a:cs typeface="Nunito"/>
              <a:sym typeface="Nunito"/>
            </a:endParaRPr>
          </a:p>
          <a:p>
            <a:pPr indent="-247650" lvl="0" marL="342900" marR="0" rtl="0" algn="l">
              <a:lnSpc>
                <a:spcPct val="90000"/>
              </a:lnSpc>
              <a:spcBef>
                <a:spcPts val="750"/>
              </a:spcBef>
              <a:spcAft>
                <a:spcPts val="0"/>
              </a:spcAft>
              <a:buClr>
                <a:srgbClr val="070E63"/>
              </a:buClr>
              <a:buSzPts val="1600"/>
              <a:buFont typeface="Roboto"/>
              <a:buChar char="•"/>
            </a:pPr>
            <a:r>
              <a:rPr b="1" i="0" lang="en" sz="1200" u="none" cap="none" strike="noStrike">
                <a:solidFill>
                  <a:srgbClr val="333333"/>
                </a:solidFill>
                <a:latin typeface="Nunito"/>
                <a:ea typeface="Nunito"/>
                <a:cs typeface="Nunito"/>
                <a:sym typeface="Nunito"/>
              </a:rPr>
              <a:t>Online TV has exceeded an hour per day</a:t>
            </a:r>
            <a:r>
              <a:rPr i="0" lang="en" sz="1200" u="none" cap="none" strike="noStrike">
                <a:solidFill>
                  <a:srgbClr val="333333"/>
                </a:solidFill>
                <a:latin typeface="Nunito"/>
                <a:ea typeface="Nunito"/>
                <a:cs typeface="Nunito"/>
                <a:sym typeface="Nunito"/>
              </a:rPr>
              <a:t>, but linear TV is holding steady at just under 2 hours</a:t>
            </a:r>
            <a:endParaRPr i="0" sz="1200" u="none" cap="none" strike="noStrike">
              <a:solidFill>
                <a:srgbClr val="333333"/>
              </a:solidFill>
              <a:latin typeface="Nunito"/>
              <a:ea typeface="Nunito"/>
              <a:cs typeface="Nunito"/>
              <a:sym typeface="Nunito"/>
            </a:endParaRPr>
          </a:p>
        </p:txBody>
      </p:sp>
      <p:sp>
        <p:nvSpPr>
          <p:cNvPr id="190" name="Google Shape;190;p26"/>
          <p:cNvSpPr txBox="1"/>
          <p:nvPr/>
        </p:nvSpPr>
        <p:spPr>
          <a:xfrm>
            <a:off x="1409700" y="3360847"/>
            <a:ext cx="2749449" cy="1161781"/>
          </a:xfrm>
          <a:prstGeom prst="rect">
            <a:avLst/>
          </a:prstGeom>
          <a:noFill/>
          <a:ln>
            <a:noFill/>
          </a:ln>
        </p:spPr>
        <p:txBody>
          <a:bodyPr anchorCtr="0" anchor="t" bIns="45700" lIns="91425" spcFirstLastPara="1" rIns="91425" wrap="square" tIns="45700">
            <a:noAutofit/>
          </a:bodyPr>
          <a:lstStyle/>
          <a:p>
            <a:pPr indent="0" lvl="0" marL="95250" marR="0" rtl="0" algn="l">
              <a:lnSpc>
                <a:spcPct val="90000"/>
              </a:lnSpc>
              <a:spcBef>
                <a:spcPts val="750"/>
              </a:spcBef>
              <a:spcAft>
                <a:spcPts val="0"/>
              </a:spcAft>
              <a:buClr>
                <a:srgbClr val="070E63"/>
              </a:buClr>
              <a:buSzPts val="1600"/>
              <a:buFont typeface="Roboto"/>
              <a:buNone/>
            </a:pPr>
            <a:r>
              <a:rPr b="1" i="0" lang="en" sz="1200" u="none" cap="none" strike="noStrike">
                <a:solidFill>
                  <a:srgbClr val="070E63"/>
                </a:solidFill>
                <a:latin typeface="Nunito"/>
                <a:ea typeface="Nunito"/>
                <a:cs typeface="Nunito"/>
                <a:sym typeface="Nunito"/>
              </a:rPr>
              <a:t>News consumption via social media leads</a:t>
            </a:r>
            <a:endParaRPr i="0" sz="1400" u="none" cap="none" strike="noStrike">
              <a:solidFill>
                <a:srgbClr val="000000"/>
              </a:solidFill>
              <a:latin typeface="Nunito"/>
              <a:ea typeface="Nunito"/>
              <a:cs typeface="Nunito"/>
              <a:sym typeface="Nunito"/>
            </a:endParaRPr>
          </a:p>
          <a:p>
            <a:pPr indent="-247650" lvl="0" marL="342900" marR="0" rtl="0" algn="l">
              <a:lnSpc>
                <a:spcPct val="90000"/>
              </a:lnSpc>
              <a:spcBef>
                <a:spcPts val="750"/>
              </a:spcBef>
              <a:spcAft>
                <a:spcPts val="0"/>
              </a:spcAft>
              <a:buClr>
                <a:srgbClr val="070E63"/>
              </a:buClr>
              <a:buSzPts val="1600"/>
              <a:buFont typeface="Roboto"/>
              <a:buChar char="•"/>
            </a:pPr>
            <a:r>
              <a:rPr b="1" i="0" lang="en" sz="1200" u="none" cap="none" strike="noStrike">
                <a:solidFill>
                  <a:srgbClr val="333333"/>
                </a:solidFill>
                <a:latin typeface="Nunito"/>
                <a:ea typeface="Nunito"/>
                <a:cs typeface="Nunito"/>
                <a:sym typeface="Nunito"/>
              </a:rPr>
              <a:t>2:20 hours a day go on social media,</a:t>
            </a:r>
            <a:r>
              <a:rPr i="0" lang="en" sz="1200" u="none" cap="none" strike="noStrike">
                <a:solidFill>
                  <a:srgbClr val="333333"/>
                </a:solidFill>
                <a:latin typeface="Nunito"/>
                <a:ea typeface="Nunito"/>
                <a:cs typeface="Nunito"/>
                <a:sym typeface="Nunito"/>
              </a:rPr>
              <a:t> account for the biggest share of online media time (35%)</a:t>
            </a:r>
            <a:endParaRPr i="0" sz="1200" u="none" cap="none" strike="noStrike">
              <a:solidFill>
                <a:srgbClr val="333333"/>
              </a:solidFill>
              <a:latin typeface="Nunito"/>
              <a:ea typeface="Nunito"/>
              <a:cs typeface="Nunito"/>
              <a:sym typeface="Nunito"/>
            </a:endParaRPr>
          </a:p>
        </p:txBody>
      </p:sp>
      <p:sp>
        <p:nvSpPr>
          <p:cNvPr id="191" name="Google Shape;191;p26"/>
          <p:cNvSpPr txBox="1"/>
          <p:nvPr/>
        </p:nvSpPr>
        <p:spPr>
          <a:xfrm>
            <a:off x="5346700" y="3348154"/>
            <a:ext cx="2992866" cy="1488814"/>
          </a:xfrm>
          <a:prstGeom prst="rect">
            <a:avLst/>
          </a:prstGeom>
          <a:noFill/>
          <a:ln>
            <a:noFill/>
          </a:ln>
        </p:spPr>
        <p:txBody>
          <a:bodyPr anchorCtr="0" anchor="t" bIns="45700" lIns="91425" spcFirstLastPara="1" rIns="91425" wrap="square" tIns="45700">
            <a:noAutofit/>
          </a:bodyPr>
          <a:lstStyle/>
          <a:p>
            <a:pPr indent="0" lvl="0" marL="95250" marR="0" rtl="0" algn="l">
              <a:lnSpc>
                <a:spcPct val="90000"/>
              </a:lnSpc>
              <a:spcBef>
                <a:spcPts val="750"/>
              </a:spcBef>
              <a:spcAft>
                <a:spcPts val="0"/>
              </a:spcAft>
              <a:buClr>
                <a:srgbClr val="070E63"/>
              </a:buClr>
              <a:buSzPts val="1600"/>
              <a:buFont typeface="Roboto"/>
              <a:buNone/>
            </a:pPr>
            <a:r>
              <a:rPr b="1" i="0" lang="en" sz="1200" u="none" cap="none" strike="noStrike">
                <a:solidFill>
                  <a:srgbClr val="070E63"/>
                </a:solidFill>
                <a:latin typeface="Nunito"/>
                <a:ea typeface="Nunito"/>
                <a:cs typeface="Nunito"/>
                <a:sym typeface="Nunito"/>
              </a:rPr>
              <a:t>Most people are doubling up</a:t>
            </a:r>
            <a:endParaRPr i="0" sz="1400" u="none" cap="none" strike="noStrike">
              <a:solidFill>
                <a:srgbClr val="000000"/>
              </a:solidFill>
              <a:latin typeface="Nunito"/>
              <a:ea typeface="Nunito"/>
              <a:cs typeface="Nunito"/>
              <a:sym typeface="Nunito"/>
            </a:endParaRPr>
          </a:p>
          <a:p>
            <a:pPr indent="-247650" lvl="0" marL="342900" marR="0" rtl="0" algn="l">
              <a:lnSpc>
                <a:spcPct val="90000"/>
              </a:lnSpc>
              <a:spcBef>
                <a:spcPts val="750"/>
              </a:spcBef>
              <a:spcAft>
                <a:spcPts val="0"/>
              </a:spcAft>
              <a:buClr>
                <a:srgbClr val="070E63"/>
              </a:buClr>
              <a:buSzPts val="1600"/>
              <a:buFont typeface="Roboto"/>
              <a:buChar char="•"/>
            </a:pPr>
            <a:r>
              <a:rPr i="0" lang="en" sz="1200" u="none" cap="none" strike="noStrike">
                <a:solidFill>
                  <a:srgbClr val="333333"/>
                </a:solidFill>
                <a:latin typeface="Nunito"/>
                <a:ea typeface="Nunito"/>
                <a:cs typeface="Nunito"/>
                <a:sym typeface="Nunito"/>
              </a:rPr>
              <a:t>With over 85% second-screening as they watch TV, </a:t>
            </a:r>
            <a:r>
              <a:rPr b="1" i="0" lang="en" sz="1200" u="none" cap="none" strike="noStrike">
                <a:solidFill>
                  <a:srgbClr val="333333"/>
                </a:solidFill>
                <a:latin typeface="Nunito"/>
                <a:ea typeface="Nunito"/>
                <a:cs typeface="Nunito"/>
                <a:sym typeface="Nunito"/>
              </a:rPr>
              <a:t>simultaneous multi-media consumption is now the norm. </a:t>
            </a:r>
            <a:r>
              <a:rPr i="0" lang="en" sz="1200" u="none" cap="none" strike="noStrike">
                <a:solidFill>
                  <a:srgbClr val="333333"/>
                </a:solidFill>
                <a:latin typeface="Nunito"/>
                <a:ea typeface="Nunito"/>
                <a:cs typeface="Nunito"/>
                <a:sym typeface="Nunito"/>
              </a:rPr>
              <a:t>Mobiles are the clear device of choice here</a:t>
            </a:r>
            <a:endParaRPr i="0" sz="1200" u="none" cap="none" strike="noStrike">
              <a:solidFill>
                <a:srgbClr val="333333"/>
              </a:solidFill>
              <a:latin typeface="Nunito"/>
              <a:ea typeface="Nunito"/>
              <a:cs typeface="Nunito"/>
              <a:sym typeface="Nunito"/>
            </a:endParaRPr>
          </a:p>
        </p:txBody>
      </p:sp>
      <p:pic>
        <p:nvPicPr>
          <p:cNvPr id="192" name="Google Shape;192;p26"/>
          <p:cNvPicPr preferRelativeResize="0"/>
          <p:nvPr/>
        </p:nvPicPr>
        <p:blipFill rotWithShape="1">
          <a:blip r:embed="rId3">
            <a:alphaModFix/>
          </a:blip>
          <a:srcRect b="70946" l="5612" r="72540" t="3329"/>
          <a:stretch/>
        </p:blipFill>
        <p:spPr>
          <a:xfrm>
            <a:off x="542574" y="1475556"/>
            <a:ext cx="1024581" cy="882413"/>
          </a:xfrm>
          <a:prstGeom prst="rect">
            <a:avLst/>
          </a:prstGeom>
          <a:noFill/>
          <a:ln>
            <a:noFill/>
          </a:ln>
        </p:spPr>
      </p:pic>
      <p:pic>
        <p:nvPicPr>
          <p:cNvPr id="193" name="Google Shape;193;p26"/>
          <p:cNvPicPr preferRelativeResize="0"/>
          <p:nvPr/>
        </p:nvPicPr>
        <p:blipFill rotWithShape="1">
          <a:blip r:embed="rId3">
            <a:alphaModFix/>
          </a:blip>
          <a:srcRect b="70946" l="28154" r="49998" t="3329"/>
          <a:stretch/>
        </p:blipFill>
        <p:spPr>
          <a:xfrm>
            <a:off x="4385578" y="1435215"/>
            <a:ext cx="1024581" cy="882413"/>
          </a:xfrm>
          <a:prstGeom prst="rect">
            <a:avLst/>
          </a:prstGeom>
          <a:noFill/>
          <a:ln>
            <a:noFill/>
          </a:ln>
        </p:spPr>
      </p:pic>
      <p:pic>
        <p:nvPicPr>
          <p:cNvPr id="194" name="Google Shape;194;p26"/>
          <p:cNvPicPr preferRelativeResize="0"/>
          <p:nvPr/>
        </p:nvPicPr>
        <p:blipFill rotWithShape="1">
          <a:blip r:embed="rId3">
            <a:alphaModFix/>
          </a:blip>
          <a:srcRect b="70946" l="52200" r="25952" t="3329"/>
          <a:stretch/>
        </p:blipFill>
        <p:spPr>
          <a:xfrm>
            <a:off x="502233" y="3169807"/>
            <a:ext cx="1024581" cy="882413"/>
          </a:xfrm>
          <a:prstGeom prst="rect">
            <a:avLst/>
          </a:prstGeom>
          <a:noFill/>
          <a:ln>
            <a:noFill/>
          </a:ln>
        </p:spPr>
      </p:pic>
      <p:pic>
        <p:nvPicPr>
          <p:cNvPr id="195" name="Google Shape;195;p26"/>
          <p:cNvPicPr preferRelativeResize="0"/>
          <p:nvPr/>
        </p:nvPicPr>
        <p:blipFill rotWithShape="1">
          <a:blip r:embed="rId3">
            <a:alphaModFix/>
          </a:blip>
          <a:srcRect b="70946" l="74889" r="3265" t="3329"/>
          <a:stretch/>
        </p:blipFill>
        <p:spPr>
          <a:xfrm>
            <a:off x="4422994" y="3210148"/>
            <a:ext cx="1024581" cy="8824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7"/>
          <p:cNvPicPr preferRelativeResize="0"/>
          <p:nvPr/>
        </p:nvPicPr>
        <p:blipFill rotWithShape="1">
          <a:blip r:embed="rId3">
            <a:alphaModFix/>
          </a:blip>
          <a:srcRect b="20257" l="0" r="23256" t="16292"/>
          <a:stretch/>
        </p:blipFill>
        <p:spPr>
          <a:xfrm>
            <a:off x="4572001" y="971120"/>
            <a:ext cx="4572000" cy="3779997"/>
          </a:xfrm>
          <a:prstGeom prst="rect">
            <a:avLst/>
          </a:prstGeom>
          <a:noFill/>
          <a:ln>
            <a:noFill/>
          </a:ln>
        </p:spPr>
      </p:pic>
      <p:sp>
        <p:nvSpPr>
          <p:cNvPr id="201" name="Google Shape;201;p27"/>
          <p:cNvSpPr txBox="1"/>
          <p:nvPr>
            <p:ph type="title"/>
          </p:nvPr>
        </p:nvSpPr>
        <p:spPr>
          <a:xfrm>
            <a:off x="628650" y="620872"/>
            <a:ext cx="7886700" cy="45845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200"/>
              <a:buNone/>
            </a:pPr>
            <a:r>
              <a:rPr lang="en">
                <a:latin typeface="Nunito"/>
                <a:ea typeface="Nunito"/>
                <a:cs typeface="Nunito"/>
                <a:sym typeface="Nunito"/>
              </a:rPr>
              <a:t>There have been big disruptors in many industries...</a:t>
            </a:r>
            <a:endParaRPr>
              <a:latin typeface="Nunito"/>
              <a:ea typeface="Nunito"/>
              <a:cs typeface="Nunito"/>
              <a:sym typeface="Nunito"/>
            </a:endParaRPr>
          </a:p>
        </p:txBody>
      </p:sp>
      <p:sp>
        <p:nvSpPr>
          <p:cNvPr id="202" name="Google Shape;202;p27"/>
          <p:cNvSpPr txBox="1"/>
          <p:nvPr>
            <p:ph idx="1" type="body"/>
          </p:nvPr>
        </p:nvSpPr>
        <p:spPr>
          <a:xfrm>
            <a:off x="545475" y="971124"/>
            <a:ext cx="3943200" cy="3610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600"/>
              </a:spcBef>
              <a:spcAft>
                <a:spcPts val="0"/>
              </a:spcAft>
              <a:buSzPts val="1400"/>
              <a:buNone/>
            </a:pPr>
            <a:r>
              <a:t/>
            </a:r>
            <a:endParaRPr sz="1600">
              <a:latin typeface="Nunito"/>
              <a:ea typeface="Nunito"/>
              <a:cs typeface="Nunito"/>
              <a:sym typeface="Nunito"/>
            </a:endParaRPr>
          </a:p>
          <a:p>
            <a:pPr indent="-317500" lvl="0" marL="457200" rtl="0" algn="l">
              <a:lnSpc>
                <a:spcPct val="90000"/>
              </a:lnSpc>
              <a:spcBef>
                <a:spcPts val="600"/>
              </a:spcBef>
              <a:spcAft>
                <a:spcPts val="0"/>
              </a:spcAft>
              <a:buSzPts val="1050"/>
              <a:buChar char="●"/>
            </a:pPr>
            <a:r>
              <a:rPr b="1" lang="en" sz="1600">
                <a:solidFill>
                  <a:srgbClr val="333333"/>
                </a:solidFill>
                <a:latin typeface="Nunito"/>
                <a:ea typeface="Nunito"/>
                <a:cs typeface="Nunito"/>
                <a:sym typeface="Nunito"/>
              </a:rPr>
              <a:t>Cable TV</a:t>
            </a:r>
            <a:r>
              <a:rPr lang="en" sz="1600">
                <a:solidFill>
                  <a:srgbClr val="333333"/>
                </a:solidFill>
                <a:latin typeface="Nunito"/>
                <a:ea typeface="Nunito"/>
                <a:cs typeface="Nunito"/>
                <a:sym typeface="Nunito"/>
              </a:rPr>
              <a:t> changed </a:t>
            </a:r>
            <a:r>
              <a:rPr b="1" lang="en" sz="1600">
                <a:solidFill>
                  <a:srgbClr val="333333"/>
                </a:solidFill>
                <a:latin typeface="Nunito"/>
                <a:ea typeface="Nunito"/>
                <a:cs typeface="Nunito"/>
                <a:sym typeface="Nunito"/>
              </a:rPr>
              <a:t>terrestrial TV </a:t>
            </a:r>
            <a:r>
              <a:rPr lang="en" sz="1600">
                <a:solidFill>
                  <a:srgbClr val="333333"/>
                </a:solidFill>
                <a:latin typeface="Nunito"/>
                <a:ea typeface="Nunito"/>
                <a:cs typeface="Nunito"/>
                <a:sym typeface="Nunito"/>
              </a:rPr>
              <a:t>watching, then Netflix and other </a:t>
            </a:r>
            <a:r>
              <a:rPr b="1" lang="en" sz="1600">
                <a:solidFill>
                  <a:srgbClr val="333333"/>
                </a:solidFill>
                <a:latin typeface="Nunito"/>
                <a:ea typeface="Nunito"/>
                <a:cs typeface="Nunito"/>
                <a:sym typeface="Nunito"/>
              </a:rPr>
              <a:t>streaming </a:t>
            </a:r>
            <a:r>
              <a:rPr lang="en" sz="1600">
                <a:solidFill>
                  <a:srgbClr val="333333"/>
                </a:solidFill>
                <a:latin typeface="Nunito"/>
                <a:ea typeface="Nunito"/>
                <a:cs typeface="Nunito"/>
                <a:sym typeface="Nunito"/>
              </a:rPr>
              <a:t>services disrupted cable </a:t>
            </a:r>
            <a:endParaRPr sz="16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Char char="●"/>
            </a:pPr>
            <a:r>
              <a:rPr lang="en" sz="1600">
                <a:solidFill>
                  <a:srgbClr val="333333"/>
                </a:solidFill>
                <a:latin typeface="Nunito"/>
                <a:ea typeface="Nunito"/>
                <a:cs typeface="Nunito"/>
                <a:sym typeface="Nunito"/>
              </a:rPr>
              <a:t>In the </a:t>
            </a:r>
            <a:r>
              <a:rPr b="1" lang="en" sz="1600">
                <a:solidFill>
                  <a:srgbClr val="333333"/>
                </a:solidFill>
                <a:latin typeface="Nunito"/>
                <a:ea typeface="Nunito"/>
                <a:cs typeface="Nunito"/>
                <a:sym typeface="Nunito"/>
              </a:rPr>
              <a:t>music industry</a:t>
            </a:r>
            <a:r>
              <a:rPr lang="en" sz="1600">
                <a:solidFill>
                  <a:srgbClr val="333333"/>
                </a:solidFill>
                <a:latin typeface="Nunito"/>
                <a:ea typeface="Nunito"/>
                <a:cs typeface="Nunito"/>
                <a:sym typeface="Nunito"/>
              </a:rPr>
              <a:t>, compact discs</a:t>
            </a:r>
            <a:r>
              <a:rPr b="1" lang="en" sz="1600">
                <a:solidFill>
                  <a:srgbClr val="333333"/>
                </a:solidFill>
                <a:latin typeface="Nunito"/>
                <a:ea typeface="Nunito"/>
                <a:cs typeface="Nunito"/>
                <a:sym typeface="Nunito"/>
              </a:rPr>
              <a:t> </a:t>
            </a:r>
            <a:r>
              <a:rPr lang="en" sz="1600">
                <a:solidFill>
                  <a:srgbClr val="333333"/>
                </a:solidFill>
                <a:latin typeface="Nunito"/>
                <a:ea typeface="Nunito"/>
                <a:cs typeface="Nunito"/>
                <a:sym typeface="Nunito"/>
              </a:rPr>
              <a:t>destroyed the cassette tape market, and then </a:t>
            </a:r>
            <a:r>
              <a:rPr b="1" lang="en" sz="1600">
                <a:solidFill>
                  <a:srgbClr val="333333"/>
                </a:solidFill>
                <a:latin typeface="Nunito"/>
                <a:ea typeface="Nunito"/>
                <a:cs typeface="Nunito"/>
                <a:sym typeface="Nunito"/>
              </a:rPr>
              <a:t>Spotify</a:t>
            </a:r>
            <a:r>
              <a:rPr lang="en" sz="1600">
                <a:solidFill>
                  <a:srgbClr val="333333"/>
                </a:solidFill>
                <a:latin typeface="Nunito"/>
                <a:ea typeface="Nunito"/>
                <a:cs typeface="Nunito"/>
                <a:sym typeface="Nunito"/>
              </a:rPr>
              <a:t> and other streaming services disrupted CDs and now radio</a:t>
            </a:r>
            <a:endParaRPr sz="16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Font typeface="Nunito"/>
              <a:buChar char="●"/>
            </a:pPr>
            <a:r>
              <a:rPr lang="en" sz="1600">
                <a:solidFill>
                  <a:srgbClr val="333333"/>
                </a:solidFill>
                <a:latin typeface="Nunito"/>
                <a:ea typeface="Nunito"/>
                <a:cs typeface="Nunito"/>
                <a:sym typeface="Nunito"/>
              </a:rPr>
              <a:t>Who even remembers Betamax, VHS and Blu-Ray discs?</a:t>
            </a:r>
            <a:endParaRPr sz="1600">
              <a:solidFill>
                <a:srgbClr val="333333"/>
              </a:solidFill>
              <a:latin typeface="Nunito"/>
              <a:ea typeface="Nunito"/>
              <a:cs typeface="Nunito"/>
              <a:sym typeface="Nunito"/>
            </a:endParaRPr>
          </a:p>
          <a:p>
            <a:pPr indent="-317500" lvl="0" marL="457200" rtl="0" algn="l">
              <a:lnSpc>
                <a:spcPct val="90000"/>
              </a:lnSpc>
              <a:spcBef>
                <a:spcPts val="600"/>
              </a:spcBef>
              <a:spcAft>
                <a:spcPts val="0"/>
              </a:spcAft>
              <a:buSzPts val="1050"/>
              <a:buChar char="●"/>
            </a:pPr>
            <a:r>
              <a:rPr lang="en" sz="1600">
                <a:solidFill>
                  <a:srgbClr val="333333"/>
                </a:solidFill>
                <a:latin typeface="Nunito"/>
                <a:ea typeface="Nunito"/>
                <a:cs typeface="Nunito"/>
                <a:sym typeface="Nunito"/>
              </a:rPr>
              <a:t>The e-reader or </a:t>
            </a:r>
            <a:r>
              <a:rPr b="1" lang="en" sz="1600">
                <a:solidFill>
                  <a:srgbClr val="333333"/>
                </a:solidFill>
                <a:latin typeface="Nunito"/>
                <a:ea typeface="Nunito"/>
                <a:cs typeface="Nunito"/>
                <a:sym typeface="Nunito"/>
              </a:rPr>
              <a:t>Kindle</a:t>
            </a:r>
            <a:r>
              <a:rPr lang="en" sz="1600">
                <a:solidFill>
                  <a:srgbClr val="333333"/>
                </a:solidFill>
                <a:latin typeface="Nunito"/>
                <a:ea typeface="Nunito"/>
                <a:cs typeface="Nunito"/>
                <a:sym typeface="Nunito"/>
              </a:rPr>
              <a:t> disrupted the</a:t>
            </a:r>
            <a:r>
              <a:rPr b="1" lang="en" sz="1600">
                <a:solidFill>
                  <a:srgbClr val="333333"/>
                </a:solidFill>
                <a:latin typeface="Nunito"/>
                <a:ea typeface="Nunito"/>
                <a:cs typeface="Nunito"/>
                <a:sym typeface="Nunito"/>
              </a:rPr>
              <a:t> book industry,</a:t>
            </a:r>
            <a:r>
              <a:rPr lang="en" sz="1600">
                <a:solidFill>
                  <a:srgbClr val="333333"/>
                </a:solidFill>
                <a:latin typeface="Nunito"/>
                <a:ea typeface="Nunito"/>
                <a:cs typeface="Nunito"/>
                <a:sym typeface="Nunito"/>
              </a:rPr>
              <a:t> and then </a:t>
            </a:r>
            <a:r>
              <a:rPr b="1" lang="en" sz="1600">
                <a:solidFill>
                  <a:srgbClr val="333333"/>
                </a:solidFill>
                <a:latin typeface="Nunito"/>
                <a:ea typeface="Nunito"/>
                <a:cs typeface="Nunito"/>
                <a:sym typeface="Nunito"/>
              </a:rPr>
              <a:t>smartphones</a:t>
            </a:r>
            <a:r>
              <a:rPr lang="en" sz="1600">
                <a:solidFill>
                  <a:srgbClr val="333333"/>
                </a:solidFill>
                <a:latin typeface="Nunito"/>
                <a:ea typeface="Nunito"/>
                <a:cs typeface="Nunito"/>
                <a:sym typeface="Nunito"/>
              </a:rPr>
              <a:t> disrupted </a:t>
            </a:r>
            <a:r>
              <a:rPr b="1" lang="en" sz="1600">
                <a:solidFill>
                  <a:srgbClr val="333333"/>
                </a:solidFill>
                <a:latin typeface="Nunito"/>
                <a:ea typeface="Nunito"/>
                <a:cs typeface="Nunito"/>
                <a:sym typeface="Nunito"/>
              </a:rPr>
              <a:t>Kindles</a:t>
            </a:r>
            <a:endParaRPr sz="1600">
              <a:solidFill>
                <a:srgbClr val="333333"/>
              </a:solidFill>
              <a:latin typeface="Nunito"/>
              <a:ea typeface="Nunito"/>
              <a:cs typeface="Nunito"/>
              <a:sym typeface="Nunito"/>
            </a:endParaRPr>
          </a:p>
        </p:txBody>
      </p:sp>
      <p:pic>
        <p:nvPicPr>
          <p:cNvPr id="203" name="Google Shape;203;p27"/>
          <p:cNvPicPr preferRelativeResize="0"/>
          <p:nvPr/>
        </p:nvPicPr>
        <p:blipFill rotWithShape="1">
          <a:blip r:embed="rId4">
            <a:alphaModFix/>
          </a:blip>
          <a:srcRect b="0" l="0" r="0" t="0"/>
          <a:stretch/>
        </p:blipFill>
        <p:spPr>
          <a:xfrm>
            <a:off x="5846645" y="2071534"/>
            <a:ext cx="3257014" cy="178829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